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3" r:id="rId22"/>
    <p:sldId id="282" r:id="rId23"/>
    <p:sldId id="284" r:id="rId24"/>
    <p:sldId id="285" r:id="rId25"/>
    <p:sldId id="286" r:id="rId26"/>
    <p:sldId id="287" r:id="rId27"/>
    <p:sldId id="275" r:id="rId28"/>
    <p:sldId id="276" r:id="rId29"/>
    <p:sldId id="277" r:id="rId30"/>
    <p:sldId id="278" r:id="rId31"/>
    <p:sldId id="279" r:id="rId32"/>
    <p:sldId id="280" r:id="rId33"/>
    <p:sldId id="288" r:id="rId34"/>
    <p:sldId id="28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CBB93-E132-4E65-8C48-DF3AF35849A0}"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CBB93-E132-4E65-8C48-DF3AF35849A0}"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4CBB93-E132-4E65-8C48-DF3AF35849A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CBB93-E132-4E65-8C48-DF3AF35849A0}"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39227-EE1A-48F2-B6D2-AE3EE317A3E5}" type="datetimeFigureOut">
              <a:rPr lang="en-US" smtClean="0"/>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CBB93-E132-4E65-8C48-DF3AF35849A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2E39227-EE1A-48F2-B6D2-AE3EE317A3E5}" type="datetimeFigureOut">
              <a:rPr lang="en-US" smtClean="0"/>
              <a:t>5/20/2014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A4CBB93-E132-4E65-8C48-DF3AF35849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clark@wsmtlaw.com" TargetMode="External"/><Relationship Id="rId2" Type="http://schemas.openxmlformats.org/officeDocument/2006/relationships/hyperlink" Target="mailto:lperry@wsmt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DEATH OF A RECORD TITLE OWNER:  </a:t>
            </a:r>
            <a:br>
              <a:rPr lang="en-US" sz="2400" dirty="0" smtClean="0"/>
            </a:br>
            <a:r>
              <a:rPr lang="en-US" sz="2400" dirty="0" smtClean="0"/>
              <a:t>SOLVING ESTATE RELATED TITLE PROBLEMS IN COLORADO</a:t>
            </a:r>
            <a:endParaRPr lang="en-US" sz="2400" dirty="0"/>
          </a:p>
        </p:txBody>
      </p:sp>
      <p:sp>
        <p:nvSpPr>
          <p:cNvPr id="5" name="Subtitle 4"/>
          <p:cNvSpPr>
            <a:spLocks noGrp="1"/>
          </p:cNvSpPr>
          <p:nvPr>
            <p:ph type="subTitle" idx="1"/>
          </p:nvPr>
        </p:nvSpPr>
        <p:spPr/>
        <p:txBody>
          <a:bodyPr>
            <a:normAutofit fontScale="55000" lnSpcReduction="20000"/>
          </a:bodyPr>
          <a:lstStyle/>
          <a:p>
            <a:r>
              <a:rPr lang="en-US" dirty="0"/>
              <a:t>Lisa V. Perry, Esq.</a:t>
            </a:r>
          </a:p>
          <a:p>
            <a:r>
              <a:rPr lang="en-US" dirty="0"/>
              <a:t>Julie A. Clark, Esq.</a:t>
            </a:r>
          </a:p>
          <a:p>
            <a:r>
              <a:rPr lang="en-US" dirty="0"/>
              <a:t>Welborn Sullivan Meck &amp; Tooley, P.C.</a:t>
            </a:r>
          </a:p>
          <a:p>
            <a:r>
              <a:rPr lang="en-US" dirty="0"/>
              <a:t>1125 17</a:t>
            </a:r>
            <a:r>
              <a:rPr lang="en-US" baseline="30000" dirty="0"/>
              <a:t>th</a:t>
            </a:r>
            <a:r>
              <a:rPr lang="en-US" dirty="0"/>
              <a:t> Street, Suite 2200</a:t>
            </a:r>
          </a:p>
          <a:p>
            <a:r>
              <a:rPr lang="en-US" dirty="0"/>
              <a:t>Denver, Colorado 80202</a:t>
            </a:r>
          </a:p>
          <a:p>
            <a:r>
              <a:rPr lang="en-US" dirty="0"/>
              <a:t>(303) 830-2500</a:t>
            </a:r>
          </a:p>
          <a:p>
            <a:r>
              <a:rPr lang="en-US" u="sng" dirty="0">
                <a:hlinkClick r:id="rId2"/>
              </a:rPr>
              <a:t>lperry@wsmtlaw.com</a:t>
            </a:r>
            <a:endParaRPr lang="en-US" dirty="0"/>
          </a:p>
          <a:p>
            <a:r>
              <a:rPr lang="en-US" u="sng" dirty="0">
                <a:hlinkClick r:id="rId3"/>
              </a:rPr>
              <a:t>jclark@wsmtlaw.com</a:t>
            </a:r>
            <a:endParaRPr lang="en-US" dirty="0"/>
          </a:p>
        </p:txBody>
      </p:sp>
    </p:spTree>
    <p:extLst>
      <p:ext uri="{BB962C8B-B14F-4D97-AF65-F5344CB8AC3E}">
        <p14:creationId xmlns:p14="http://schemas.microsoft.com/office/powerpoint/2010/main" val="295800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 Letters of appointment recorded with PR deed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860" y="1981200"/>
            <a:ext cx="3764280" cy="4114800"/>
          </a:xfrm>
        </p:spPr>
      </p:pic>
    </p:spTree>
    <p:extLst>
      <p:ext uri="{BB962C8B-B14F-4D97-AF65-F5344CB8AC3E}">
        <p14:creationId xmlns:p14="http://schemas.microsoft.com/office/powerpoint/2010/main" val="28191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The real property records include a PR deed but no Letters of Appointment.   </a:t>
            </a:r>
            <a:br>
              <a:rPr lang="en-US" dirty="0" smtClean="0"/>
            </a:br>
            <a:r>
              <a:rPr lang="en-US" dirty="0"/>
              <a:t/>
            </a:r>
            <a:br>
              <a:rPr lang="en-US" dirty="0"/>
            </a:br>
            <a:r>
              <a:rPr lang="en-US" dirty="0" smtClean="0"/>
              <a:t>Is this sufficient to pass title?</a:t>
            </a:r>
            <a:endParaRPr lang="en-US" dirty="0"/>
          </a:p>
        </p:txBody>
      </p:sp>
    </p:spTree>
    <p:extLst>
      <p:ext uri="{BB962C8B-B14F-4D97-AF65-F5344CB8AC3E}">
        <p14:creationId xmlns:p14="http://schemas.microsoft.com/office/powerpoint/2010/main" val="77416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a:t>
            </a:r>
            <a:endParaRPr lang="en-US" dirty="0"/>
          </a:p>
        </p:txBody>
      </p:sp>
      <p:sp>
        <p:nvSpPr>
          <p:cNvPr id="3" name="Content Placeholder 2"/>
          <p:cNvSpPr>
            <a:spLocks noGrp="1"/>
          </p:cNvSpPr>
          <p:nvPr>
            <p:ph idx="1"/>
          </p:nvPr>
        </p:nvSpPr>
        <p:spPr/>
        <p:txBody>
          <a:bodyPr/>
          <a:lstStyle/>
          <a:p>
            <a:pPr marL="0" indent="0">
              <a:buNone/>
            </a:pPr>
            <a:r>
              <a:rPr lang="en-US" dirty="0" smtClean="0"/>
              <a:t>Letters are required to show PR’s authority to act and must be recorded either with the PR deed or separately.</a:t>
            </a:r>
            <a:endParaRPr lang="en-US" dirty="0"/>
          </a:p>
        </p:txBody>
      </p:sp>
    </p:spTree>
    <p:extLst>
      <p:ext uri="{BB962C8B-B14F-4D97-AF65-F5344CB8AC3E}">
        <p14:creationId xmlns:p14="http://schemas.microsoft.com/office/powerpoint/2010/main" val="2384560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little more about </a:t>
            </a:r>
            <a:br>
              <a:rPr lang="en-US" dirty="0" smtClean="0"/>
            </a:br>
            <a:r>
              <a:rPr lang="en-US" dirty="0" smtClean="0"/>
              <a:t>Letters Testamentary/of Administration</a:t>
            </a:r>
            <a:endParaRPr lang="en-US" dirty="0"/>
          </a:p>
        </p:txBody>
      </p:sp>
      <p:sp>
        <p:nvSpPr>
          <p:cNvPr id="3" name="Content Placeholder 2"/>
          <p:cNvSpPr>
            <a:spLocks noGrp="1"/>
          </p:cNvSpPr>
          <p:nvPr>
            <p:ph idx="1"/>
          </p:nvPr>
        </p:nvSpPr>
        <p:spPr/>
        <p:txBody>
          <a:bodyPr>
            <a:normAutofit/>
          </a:bodyPr>
          <a:lstStyle/>
          <a:p>
            <a:r>
              <a:rPr lang="en-US" dirty="0" smtClean="0"/>
              <a:t>Confirm the following from the face of the Letters:</a:t>
            </a:r>
          </a:p>
          <a:p>
            <a:pPr lvl="1"/>
            <a:r>
              <a:rPr lang="en-US" dirty="0" smtClean="0"/>
              <a:t>Issued by a Colorado Court;</a:t>
            </a:r>
          </a:p>
          <a:p>
            <a:pPr lvl="1"/>
            <a:r>
              <a:rPr lang="en-US" dirty="0" smtClean="0"/>
              <a:t>Grantor in deed is same person appointed in Letters;</a:t>
            </a:r>
          </a:p>
          <a:p>
            <a:pPr lvl="1"/>
            <a:r>
              <a:rPr lang="en-US" dirty="0" smtClean="0"/>
              <a:t>Date the Letters were issued is before the deed was signed;</a:t>
            </a:r>
          </a:p>
          <a:p>
            <a:pPr lvl="1"/>
            <a:r>
              <a:rPr lang="en-US" dirty="0" smtClean="0"/>
              <a:t>No restrictions; and</a:t>
            </a:r>
          </a:p>
          <a:p>
            <a:pPr lvl="1"/>
            <a:r>
              <a:rPr lang="en-US" dirty="0" smtClean="0"/>
              <a:t>Certified to be in effect no more than 60-days prior to date of deed.</a:t>
            </a:r>
            <a:endParaRPr lang="en-US" dirty="0"/>
          </a:p>
        </p:txBody>
      </p:sp>
    </p:spTree>
    <p:extLst>
      <p:ext uri="{BB962C8B-B14F-4D97-AF65-F5344CB8AC3E}">
        <p14:creationId xmlns:p14="http://schemas.microsoft.com/office/powerpoint/2010/main" val="88073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Letters</a:t>
            </a:r>
            <a:endParaRPr lang="en-US" dirty="0"/>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00826" y="1600200"/>
            <a:ext cx="3942347" cy="4876800"/>
          </a:xfrm>
          <a:prstGeom prst="rect">
            <a:avLst/>
          </a:prstGeom>
          <a:noFill/>
          <a:ln>
            <a:noFill/>
          </a:ln>
        </p:spPr>
      </p:pic>
    </p:spTree>
    <p:extLst>
      <p:ext uri="{BB962C8B-B14F-4D97-AF65-F5344CB8AC3E}">
        <p14:creationId xmlns:p14="http://schemas.microsoft.com/office/powerpoint/2010/main" val="41821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 Appointed by Another State – </a:t>
            </a:r>
            <a:br>
              <a:rPr lang="en-US" dirty="0" smtClean="0"/>
            </a:br>
            <a:r>
              <a:rPr lang="en-US" dirty="0" smtClean="0"/>
              <a:t>Ancillary Probate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640" y="1706880"/>
            <a:ext cx="4236720" cy="4663440"/>
          </a:xfrm>
        </p:spPr>
      </p:pic>
    </p:spTree>
    <p:extLst>
      <p:ext uri="{BB962C8B-B14F-4D97-AF65-F5344CB8AC3E}">
        <p14:creationId xmlns:p14="http://schemas.microsoft.com/office/powerpoint/2010/main" val="255144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The real property records include a PR deed and Letters issued by another State’s court </a:t>
            </a:r>
            <a:br>
              <a:rPr lang="en-US" dirty="0" smtClean="0"/>
            </a:br>
            <a:r>
              <a:rPr lang="en-US" dirty="0" smtClean="0"/>
              <a:t>(“foreign Letters”).  </a:t>
            </a:r>
            <a:br>
              <a:rPr lang="en-US" dirty="0" smtClean="0"/>
            </a:br>
            <a:r>
              <a:rPr lang="en-US" dirty="0"/>
              <a:t/>
            </a:r>
            <a:br>
              <a:rPr lang="en-US" dirty="0"/>
            </a:br>
            <a:r>
              <a:rPr lang="en-US" dirty="0" smtClean="0"/>
              <a:t>Is this sufficient to pass title?</a:t>
            </a:r>
            <a:endParaRPr lang="en-US" dirty="0"/>
          </a:p>
        </p:txBody>
      </p:sp>
    </p:spTree>
    <p:extLst>
      <p:ext uri="{BB962C8B-B14F-4D97-AF65-F5344CB8AC3E}">
        <p14:creationId xmlns:p14="http://schemas.microsoft.com/office/powerpoint/2010/main" val="332064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a:t>
            </a:r>
            <a:endParaRPr lang="en-US" dirty="0"/>
          </a:p>
        </p:txBody>
      </p:sp>
      <p:sp>
        <p:nvSpPr>
          <p:cNvPr id="3" name="Content Placeholder 2"/>
          <p:cNvSpPr>
            <a:spLocks noGrp="1"/>
          </p:cNvSpPr>
          <p:nvPr>
            <p:ph idx="1"/>
          </p:nvPr>
        </p:nvSpPr>
        <p:spPr/>
        <p:txBody>
          <a:bodyPr/>
          <a:lstStyle/>
          <a:p>
            <a:pPr marL="0" indent="0">
              <a:buNone/>
            </a:pPr>
            <a:r>
              <a:rPr lang="en-US" dirty="0" smtClean="0"/>
              <a:t>Must open an ancillary probate in Colorado and record with the PR Deed:</a:t>
            </a:r>
          </a:p>
          <a:p>
            <a:r>
              <a:rPr lang="en-US" dirty="0" smtClean="0"/>
              <a:t>Certified copy of the </a:t>
            </a:r>
            <a:r>
              <a:rPr lang="en-US" i="1" dirty="0" smtClean="0"/>
              <a:t>Certificate of Ancillary Filing – Decedent’s Estate</a:t>
            </a:r>
            <a:endParaRPr lang="en-US" dirty="0" smtClean="0"/>
          </a:p>
          <a:p>
            <a:pPr lvl="1"/>
            <a:r>
              <a:rPr lang="en-US" dirty="0" smtClean="0"/>
              <a:t>Signed by the Clerk of the Colorado District Court</a:t>
            </a:r>
          </a:p>
          <a:p>
            <a:r>
              <a:rPr lang="en-US" dirty="0" smtClean="0"/>
              <a:t>Certified copy of the foreign Letters</a:t>
            </a:r>
            <a:endParaRPr lang="en-US" dirty="0"/>
          </a:p>
        </p:txBody>
      </p:sp>
    </p:spTree>
    <p:extLst>
      <p:ext uri="{BB962C8B-B14F-4D97-AF65-F5344CB8AC3E}">
        <p14:creationId xmlns:p14="http://schemas.microsoft.com/office/powerpoint/2010/main" val="72999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 Little About Ancillary Probate</a:t>
            </a:r>
            <a:endParaRPr lang="en-US" dirty="0"/>
          </a:p>
        </p:txBody>
      </p:sp>
      <p:sp>
        <p:nvSpPr>
          <p:cNvPr id="3" name="Content Placeholder 2"/>
          <p:cNvSpPr>
            <a:spLocks noGrp="1"/>
          </p:cNvSpPr>
          <p:nvPr>
            <p:ph idx="1"/>
          </p:nvPr>
        </p:nvSpPr>
        <p:spPr/>
        <p:txBody>
          <a:bodyPr>
            <a:normAutofit/>
          </a:bodyPr>
          <a:lstStyle/>
          <a:p>
            <a:r>
              <a:rPr lang="en-US" dirty="0" smtClean="0"/>
              <a:t>Assume Dan died in Travis County, Texas owning MI in Weld County, Colorado</a:t>
            </a:r>
          </a:p>
          <a:p>
            <a:r>
              <a:rPr lang="en-US" dirty="0" smtClean="0"/>
              <a:t>Original probate v. Ancillary probate</a:t>
            </a:r>
          </a:p>
          <a:p>
            <a:r>
              <a:rPr lang="en-US" dirty="0" smtClean="0"/>
              <a:t>Original Probate in County/State where Dan lived at the time of death – Travis County, Texas </a:t>
            </a:r>
          </a:p>
          <a:p>
            <a:r>
              <a:rPr lang="en-US" dirty="0" smtClean="0"/>
              <a:t>PR appointed by a Texas court has power over:</a:t>
            </a:r>
            <a:endParaRPr lang="en-US" dirty="0"/>
          </a:p>
          <a:p>
            <a:pPr lvl="1"/>
            <a:r>
              <a:rPr lang="en-US" dirty="0"/>
              <a:t>Dan’s personal property wherever located; and</a:t>
            </a:r>
          </a:p>
          <a:p>
            <a:pPr lvl="1"/>
            <a:r>
              <a:rPr lang="en-US" dirty="0"/>
              <a:t>Dan’s real property in </a:t>
            </a:r>
            <a:r>
              <a:rPr lang="en-US" dirty="0" smtClean="0"/>
              <a:t>Texas</a:t>
            </a:r>
          </a:p>
          <a:p>
            <a:r>
              <a:rPr lang="en-US" dirty="0" smtClean="0"/>
              <a:t>PR does </a:t>
            </a:r>
            <a:r>
              <a:rPr lang="en-US" u="sng" dirty="0" smtClean="0"/>
              <a:t>not</a:t>
            </a:r>
            <a:r>
              <a:rPr lang="en-US" dirty="0" smtClean="0"/>
              <a:t> have authority over real property located in other states.</a:t>
            </a:r>
            <a:endParaRPr lang="en-US" dirty="0"/>
          </a:p>
        </p:txBody>
      </p:sp>
    </p:spTree>
    <p:extLst>
      <p:ext uri="{BB962C8B-B14F-4D97-AF65-F5344CB8AC3E}">
        <p14:creationId xmlns:p14="http://schemas.microsoft.com/office/powerpoint/2010/main" val="4461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Ancillary Probate</a:t>
            </a:r>
            <a:br>
              <a:rPr lang="en-US" dirty="0" smtClean="0"/>
            </a:br>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smtClean="0"/>
              <a:t>Ancillary Probate -- Give the Texas PR authority over Dan’s MI in Colorado by filing with the Weld County District Court:</a:t>
            </a:r>
          </a:p>
          <a:p>
            <a:pPr lvl="1"/>
            <a:r>
              <a:rPr lang="en-US" i="1" dirty="0" smtClean="0"/>
              <a:t>Domiciliary Foreign Personal Representative’s Sworn Statement </a:t>
            </a:r>
            <a:r>
              <a:rPr lang="en-US" dirty="0" smtClean="0"/>
              <a:t>and</a:t>
            </a:r>
          </a:p>
          <a:p>
            <a:pPr lvl="1"/>
            <a:r>
              <a:rPr lang="en-US" dirty="0" smtClean="0"/>
              <a:t>Certified copy of foreign Letters</a:t>
            </a:r>
          </a:p>
          <a:p>
            <a:r>
              <a:rPr lang="en-US" dirty="0" smtClean="0"/>
              <a:t>Weld County Clerk will then issue a </a:t>
            </a:r>
            <a:r>
              <a:rPr lang="en-US" i="1" dirty="0" smtClean="0"/>
              <a:t>Certificate of Ancillary Filing</a:t>
            </a:r>
          </a:p>
          <a:p>
            <a:pPr marL="0" indent="0">
              <a:buNone/>
            </a:pPr>
            <a:endParaRPr lang="en-US" u="sng" dirty="0" smtClean="0"/>
          </a:p>
          <a:p>
            <a:pPr marL="0" indent="0">
              <a:buNone/>
            </a:pPr>
            <a:r>
              <a:rPr lang="en-US" u="sng" dirty="0" smtClean="0"/>
              <a:t>NOTE:  only need to open Ancillary probate in one Colorado County</a:t>
            </a:r>
          </a:p>
          <a:p>
            <a:pPr marL="457200" lvl="1" indent="0">
              <a:buNone/>
            </a:pPr>
            <a:endParaRPr lang="en-US" dirty="0" smtClean="0"/>
          </a:p>
          <a:p>
            <a:endParaRPr lang="en-US" dirty="0"/>
          </a:p>
        </p:txBody>
      </p:sp>
    </p:spTree>
    <p:extLst>
      <p:ext uri="{BB962C8B-B14F-4D97-AF65-F5344CB8AC3E}">
        <p14:creationId xmlns:p14="http://schemas.microsoft.com/office/powerpoint/2010/main" val="21928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Probate Terminology</a:t>
            </a:r>
            <a:endParaRPr lang="en-US" dirty="0"/>
          </a:p>
        </p:txBody>
      </p:sp>
      <p:sp>
        <p:nvSpPr>
          <p:cNvPr id="3" name="Content Placeholder 2"/>
          <p:cNvSpPr>
            <a:spLocks noGrp="1"/>
          </p:cNvSpPr>
          <p:nvPr>
            <p:ph idx="1"/>
          </p:nvPr>
        </p:nvSpPr>
        <p:spPr/>
        <p:txBody>
          <a:bodyPr/>
          <a:lstStyle/>
          <a:p>
            <a:r>
              <a:rPr lang="en-US" dirty="0" smtClean="0"/>
              <a:t>Testate:  died with a Will</a:t>
            </a:r>
          </a:p>
          <a:p>
            <a:r>
              <a:rPr lang="en-US" dirty="0" smtClean="0"/>
              <a:t>Intestate:  died without a Will</a:t>
            </a:r>
          </a:p>
          <a:p>
            <a:r>
              <a:rPr lang="en-US" dirty="0" smtClean="0"/>
              <a:t>Probate:  The process of having a Will admitted into probate making it a legally binding document.</a:t>
            </a:r>
          </a:p>
          <a:p>
            <a:r>
              <a:rPr lang="en-US" dirty="0" smtClean="0"/>
              <a:t>Administering an Estate:  Process of collecting assets, paying creditors and distributing the estate to beneficiaries.  </a:t>
            </a:r>
            <a:endParaRPr lang="en-US" dirty="0"/>
          </a:p>
        </p:txBody>
      </p:sp>
    </p:spTree>
    <p:extLst>
      <p:ext uri="{BB962C8B-B14F-4D97-AF65-F5344CB8AC3E}">
        <p14:creationId xmlns:p14="http://schemas.microsoft.com/office/powerpoint/2010/main" val="1661874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Who can lease minerals, </a:t>
            </a:r>
            <a:br>
              <a:rPr lang="en-US" dirty="0" smtClean="0"/>
            </a:br>
            <a:r>
              <a:rPr lang="en-US" dirty="0" smtClean="0"/>
              <a:t>PR or beneficiary?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020" y="2297430"/>
            <a:ext cx="4251960" cy="3482340"/>
          </a:xfrm>
        </p:spPr>
      </p:pic>
    </p:spTree>
    <p:extLst>
      <p:ext uri="{BB962C8B-B14F-4D97-AF65-F5344CB8AC3E}">
        <p14:creationId xmlns:p14="http://schemas.microsoft.com/office/powerpoint/2010/main" val="20747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3200" dirty="0" smtClean="0"/>
              <a:t>Dan died owning a MI in Weld County.  </a:t>
            </a:r>
            <a:br>
              <a:rPr lang="en-US" sz="3200" dirty="0" smtClean="0"/>
            </a:br>
            <a:r>
              <a:rPr lang="en-US" sz="3200" dirty="0"/>
              <a:t/>
            </a:r>
            <a:br>
              <a:rPr lang="en-US" sz="3200" dirty="0"/>
            </a:br>
            <a:r>
              <a:rPr lang="en-US" sz="3200" dirty="0" smtClean="0"/>
              <a:t>Pamela was appointed PR by the Weld County District Court in Dan’s estate.  </a:t>
            </a:r>
            <a:br>
              <a:rPr lang="en-US" sz="3200" dirty="0" smtClean="0"/>
            </a:br>
            <a:r>
              <a:rPr lang="en-US" sz="3200" dirty="0"/>
              <a:t/>
            </a:r>
            <a:br>
              <a:rPr lang="en-US" sz="3200" dirty="0"/>
            </a:br>
            <a:r>
              <a:rPr lang="en-US" sz="3200" dirty="0" smtClean="0"/>
              <a:t>Harry is the sole beneficiary of Dan’s estate.  </a:t>
            </a:r>
            <a:br>
              <a:rPr lang="en-US" sz="3200" dirty="0" smtClean="0"/>
            </a:br>
            <a:r>
              <a:rPr lang="en-US" sz="3200" dirty="0"/>
              <a:t/>
            </a:r>
            <a:br>
              <a:rPr lang="en-US" sz="3200" dirty="0"/>
            </a:br>
            <a:r>
              <a:rPr lang="en-US" sz="3200" dirty="0" smtClean="0"/>
              <a:t>Rudy’s Oil Co. wants to acquire a lease covering Dan’s MI.  </a:t>
            </a:r>
            <a:br>
              <a:rPr lang="en-US" sz="3200" dirty="0" smtClean="0"/>
            </a:br>
            <a:r>
              <a:rPr lang="en-US" sz="3200" dirty="0"/>
              <a:t/>
            </a:r>
            <a:br>
              <a:rPr lang="en-US" sz="3200" dirty="0"/>
            </a:br>
            <a:r>
              <a:rPr lang="en-US" sz="3200" dirty="0" smtClean="0"/>
              <a:t>Who should sign the lease, Pamela or Harry?</a:t>
            </a:r>
            <a:endParaRPr lang="en-US" sz="3200" dirty="0"/>
          </a:p>
        </p:txBody>
      </p:sp>
    </p:spTree>
    <p:extLst>
      <p:ext uri="{BB962C8B-B14F-4D97-AF65-F5344CB8AC3E}">
        <p14:creationId xmlns:p14="http://schemas.microsoft.com/office/powerpoint/2010/main" val="2669019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Pamela, as PR, should sign the lease.  Good idea to have Harry ratify the lease at some point.</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If the MI has not been distributed and remains an asset of the estate:</a:t>
            </a:r>
          </a:p>
          <a:p>
            <a:pPr lvl="1"/>
            <a:r>
              <a:rPr lang="en-US" dirty="0" smtClean="0"/>
              <a:t>Pamela as PR has authority to issue lease (unless restricted by Letters)</a:t>
            </a:r>
          </a:p>
        </p:txBody>
      </p:sp>
    </p:spTree>
    <p:extLst>
      <p:ext uri="{BB962C8B-B14F-4D97-AF65-F5344CB8AC3E}">
        <p14:creationId xmlns:p14="http://schemas.microsoft.com/office/powerpoint/2010/main" val="2115330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Lease from PR or beneficiary</a:t>
            </a:r>
            <a:br>
              <a:rPr lang="en-US" dirty="0" smtClean="0"/>
            </a:br>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smtClean="0"/>
              <a:t>Interplay of two statutory provisions:</a:t>
            </a:r>
          </a:p>
          <a:p>
            <a:pPr lvl="1"/>
            <a:r>
              <a:rPr lang="en-US" dirty="0" smtClean="0"/>
              <a:t>§15-12-101:  title to a decedent’s property passes to the beneficiaries of the estate at the moment of death, </a:t>
            </a:r>
            <a:r>
              <a:rPr lang="en-US" i="1" dirty="0" smtClean="0"/>
              <a:t>subject to administration of the estate.  </a:t>
            </a:r>
            <a:endParaRPr lang="en-US" i="1" dirty="0"/>
          </a:p>
          <a:p>
            <a:pPr lvl="1"/>
            <a:r>
              <a:rPr lang="en-US" dirty="0"/>
              <a:t>Beneficiaries have a vested interest subject to divestment by the </a:t>
            </a:r>
            <a:r>
              <a:rPr lang="en-US" dirty="0" smtClean="0"/>
              <a:t>PR</a:t>
            </a:r>
            <a:endParaRPr lang="en-US" i="1" dirty="0" smtClean="0"/>
          </a:p>
          <a:p>
            <a:pPr lvl="1"/>
            <a:r>
              <a:rPr lang="en-US" dirty="0" smtClean="0"/>
              <a:t>§15-12-711: personal representative has the same power over the estate’s assets that the decedent had, </a:t>
            </a:r>
            <a:r>
              <a:rPr lang="en-US" i="1" dirty="0" smtClean="0"/>
              <a:t>in trust, however, for the benefit of any creditors and the beneficiaries of the estate</a:t>
            </a:r>
          </a:p>
          <a:p>
            <a:pPr lvl="1"/>
            <a:endParaRPr lang="en-US" dirty="0"/>
          </a:p>
        </p:txBody>
      </p:sp>
    </p:spTree>
    <p:extLst>
      <p:ext uri="{BB962C8B-B14F-4D97-AF65-F5344CB8AC3E}">
        <p14:creationId xmlns:p14="http://schemas.microsoft.com/office/powerpoint/2010/main" val="2001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Lease from PR or beneficiary</a:t>
            </a:r>
            <a:br>
              <a:rPr lang="en-US" dirty="0" smtClean="0"/>
            </a:br>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smtClean="0"/>
              <a:t>Example 1:  Rudy’s Oil obtains a lease with a 1/6 RI from Pamela as PR of Dan’s estate </a:t>
            </a:r>
          </a:p>
          <a:p>
            <a:pPr lvl="1"/>
            <a:r>
              <a:rPr lang="en-US" dirty="0" smtClean="0"/>
              <a:t>§15-12-714:  protects third parties who </a:t>
            </a:r>
            <a:r>
              <a:rPr lang="en-US" i="1" dirty="0" smtClean="0"/>
              <a:t>in good faith</a:t>
            </a:r>
            <a:r>
              <a:rPr lang="en-US" dirty="0" smtClean="0"/>
              <a:t> deal with a personal representative </a:t>
            </a:r>
            <a:r>
              <a:rPr lang="en-US" i="1" dirty="0" smtClean="0"/>
              <a:t>for value</a:t>
            </a:r>
            <a:r>
              <a:rPr lang="en-US" dirty="0" smtClean="0"/>
              <a:t> (“BFP”), </a:t>
            </a:r>
            <a:r>
              <a:rPr lang="en-US" u="sng" dirty="0" smtClean="0"/>
              <a:t>except</a:t>
            </a:r>
            <a:r>
              <a:rPr lang="en-US" dirty="0" smtClean="0"/>
              <a:t> that a third party is deemed to have notice of any restrictions listed in the Letters</a:t>
            </a:r>
          </a:p>
          <a:p>
            <a:pPr lvl="1"/>
            <a:r>
              <a:rPr lang="en-US" dirty="0" smtClean="0"/>
              <a:t>Pamela, as PR, owes a fiduciary duty to Harry and can be held personally liable for breaching her duty</a:t>
            </a:r>
          </a:p>
          <a:p>
            <a:pPr lvl="1"/>
            <a:r>
              <a:rPr lang="en-US" dirty="0" smtClean="0"/>
              <a:t>Subsequent owner of MI takes subject to the </a:t>
            </a:r>
            <a:r>
              <a:rPr lang="en-US" u="sng" dirty="0" smtClean="0"/>
              <a:t>recorded</a:t>
            </a:r>
            <a:r>
              <a:rPr lang="en-US" dirty="0" smtClean="0"/>
              <a:t> lease – but ratification is a good idea.</a:t>
            </a:r>
            <a:endParaRPr lang="en-US" dirty="0"/>
          </a:p>
        </p:txBody>
      </p:sp>
    </p:spTree>
    <p:extLst>
      <p:ext uri="{BB962C8B-B14F-4D97-AF65-F5344CB8AC3E}">
        <p14:creationId xmlns:p14="http://schemas.microsoft.com/office/powerpoint/2010/main" val="21801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Lease from PR</a:t>
            </a:r>
            <a:br>
              <a:rPr lang="en-US" dirty="0" smtClean="0"/>
            </a:br>
            <a:r>
              <a:rPr lang="en-US" dirty="0" smtClean="0"/>
              <a:t>cont’d</a:t>
            </a:r>
            <a:endParaRPr lang="en-US" dirty="0"/>
          </a:p>
        </p:txBody>
      </p:sp>
      <p:sp>
        <p:nvSpPr>
          <p:cNvPr id="3" name="Content Placeholder 2"/>
          <p:cNvSpPr>
            <a:spLocks noGrp="1"/>
          </p:cNvSpPr>
          <p:nvPr>
            <p:ph idx="1"/>
          </p:nvPr>
        </p:nvSpPr>
        <p:spPr/>
        <p:txBody>
          <a:bodyPr/>
          <a:lstStyle/>
          <a:p>
            <a:r>
              <a:rPr lang="en-US" dirty="0" smtClean="0"/>
              <a:t>Example 2:  Rudy’s Oil obtains lease from Harry and the MI is later distributed to Harry by a PR deed.</a:t>
            </a:r>
          </a:p>
          <a:p>
            <a:pPr lvl="1"/>
            <a:r>
              <a:rPr lang="en-US" dirty="0" smtClean="0"/>
              <a:t>Lease is valid because Harry’s interest is perfected.</a:t>
            </a:r>
          </a:p>
          <a:p>
            <a:pPr lvl="1"/>
            <a:r>
              <a:rPr lang="en-US" dirty="0" smtClean="0"/>
              <a:t>Harry acquires MI subject to his own lease. </a:t>
            </a:r>
            <a:endParaRPr lang="en-US" dirty="0"/>
          </a:p>
        </p:txBody>
      </p:sp>
    </p:spTree>
    <p:extLst>
      <p:ext uri="{BB962C8B-B14F-4D97-AF65-F5344CB8AC3E}">
        <p14:creationId xmlns:p14="http://schemas.microsoft.com/office/powerpoint/2010/main" val="168002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Lease from PR</a:t>
            </a:r>
            <a:br>
              <a:rPr lang="en-US" dirty="0" smtClean="0"/>
            </a:br>
            <a:r>
              <a:rPr lang="en-US" dirty="0" smtClean="0"/>
              <a:t>cont’d</a:t>
            </a:r>
            <a:endParaRPr lang="en-US" dirty="0"/>
          </a:p>
        </p:txBody>
      </p:sp>
      <p:sp>
        <p:nvSpPr>
          <p:cNvPr id="3" name="Content Placeholder 2"/>
          <p:cNvSpPr>
            <a:spLocks noGrp="1"/>
          </p:cNvSpPr>
          <p:nvPr>
            <p:ph idx="1"/>
          </p:nvPr>
        </p:nvSpPr>
        <p:spPr/>
        <p:txBody>
          <a:bodyPr/>
          <a:lstStyle/>
          <a:p>
            <a:r>
              <a:rPr lang="en-US" dirty="0" smtClean="0"/>
              <a:t>Example 3:  Rudy’s Oil obtains a lease from Harry but Pamela, as PR, sells the MI to Bob (a third party BFP) to raise money to pay federal estate taxes.</a:t>
            </a:r>
          </a:p>
          <a:p>
            <a:pPr lvl="1"/>
            <a:r>
              <a:rPr lang="en-US" dirty="0" smtClean="0"/>
              <a:t>Harry’s interest was never perfected and was divested by the sale</a:t>
            </a:r>
          </a:p>
          <a:p>
            <a:pPr lvl="1"/>
            <a:r>
              <a:rPr lang="en-US" dirty="0" smtClean="0"/>
              <a:t>Bob (as BFP) acquires MI </a:t>
            </a:r>
            <a:r>
              <a:rPr lang="en-US" u="sng" dirty="0" smtClean="0"/>
              <a:t>free</a:t>
            </a:r>
            <a:r>
              <a:rPr lang="en-US" dirty="0" smtClean="0"/>
              <a:t> of the lease to Rudy’s Oil</a:t>
            </a:r>
          </a:p>
          <a:p>
            <a:endParaRPr lang="en-US" dirty="0"/>
          </a:p>
        </p:txBody>
      </p:sp>
    </p:spTree>
    <p:extLst>
      <p:ext uri="{BB962C8B-B14F-4D97-AF65-F5344CB8AC3E}">
        <p14:creationId xmlns:p14="http://schemas.microsoft.com/office/powerpoint/2010/main" val="40795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Affidavits of Heirship – Friend or Foe?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412" y="1600200"/>
            <a:ext cx="5377176" cy="4876800"/>
          </a:xfrm>
        </p:spPr>
      </p:pic>
    </p:spTree>
    <p:extLst>
      <p:ext uri="{BB962C8B-B14F-4D97-AF65-F5344CB8AC3E}">
        <p14:creationId xmlns:p14="http://schemas.microsoft.com/office/powerpoint/2010/main" val="1608145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Dan is the record owner of a MI in Weld County.  </a:t>
            </a:r>
            <a:br>
              <a:rPr lang="en-US" dirty="0" smtClean="0"/>
            </a:br>
            <a:r>
              <a:rPr lang="en-US" dirty="0"/>
              <a:t/>
            </a:r>
            <a:br>
              <a:rPr lang="en-US" dirty="0"/>
            </a:br>
            <a:r>
              <a:rPr lang="en-US" dirty="0" smtClean="0"/>
              <a:t>Of record is an affidavit of heirship listing Harry as his only heir.  </a:t>
            </a:r>
            <a:br>
              <a:rPr lang="en-US" dirty="0" smtClean="0"/>
            </a:br>
            <a:r>
              <a:rPr lang="en-US" dirty="0"/>
              <a:t/>
            </a:r>
            <a:br>
              <a:rPr lang="en-US" dirty="0"/>
            </a:br>
            <a:r>
              <a:rPr lang="en-US" dirty="0" smtClean="0"/>
              <a:t>Is this sufficient to pass title?</a:t>
            </a:r>
            <a:endParaRPr lang="en-US" dirty="0"/>
          </a:p>
        </p:txBody>
      </p:sp>
    </p:spTree>
    <p:extLst>
      <p:ext uri="{BB962C8B-B14F-4D97-AF65-F5344CB8AC3E}">
        <p14:creationId xmlns:p14="http://schemas.microsoft.com/office/powerpoint/2010/main" val="331463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a:t>
            </a:r>
            <a:endParaRPr lang="en-US" dirty="0"/>
          </a:p>
        </p:txBody>
      </p:sp>
      <p:sp>
        <p:nvSpPr>
          <p:cNvPr id="3" name="Content Placeholder 2"/>
          <p:cNvSpPr>
            <a:spLocks noGrp="1"/>
          </p:cNvSpPr>
          <p:nvPr>
            <p:ph idx="1"/>
          </p:nvPr>
        </p:nvSpPr>
        <p:spPr/>
        <p:txBody>
          <a:bodyPr/>
          <a:lstStyle/>
          <a:p>
            <a:r>
              <a:rPr lang="en-US" dirty="0" smtClean="0"/>
              <a:t>Harry does not acquire Dan’s MI until the MI is distributed to him by a PR Deed or by a court order.</a:t>
            </a:r>
          </a:p>
          <a:p>
            <a:pPr lvl="1"/>
            <a:r>
              <a:rPr lang="en-US" dirty="0" smtClean="0"/>
              <a:t>Marketable title:  record PR Deed and Letters or record court order</a:t>
            </a:r>
          </a:p>
          <a:p>
            <a:r>
              <a:rPr lang="en-US" dirty="0" smtClean="0"/>
              <a:t>Reality check:  Operators rely upon affidavits of heirship for leasing or for small interest owners</a:t>
            </a:r>
            <a:endParaRPr lang="en-US" dirty="0"/>
          </a:p>
        </p:txBody>
      </p:sp>
    </p:spTree>
    <p:extLst>
      <p:ext uri="{BB962C8B-B14F-4D97-AF65-F5344CB8AC3E}">
        <p14:creationId xmlns:p14="http://schemas.microsoft.com/office/powerpoint/2010/main" val="399596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Probate Terminology</a:t>
            </a:r>
            <a:br>
              <a:rPr lang="en-US" dirty="0" smtClean="0"/>
            </a:br>
            <a:r>
              <a:rPr lang="en-US" dirty="0" smtClean="0"/>
              <a:t>cont’d</a:t>
            </a:r>
            <a:endParaRPr lang="en-US" dirty="0"/>
          </a:p>
        </p:txBody>
      </p:sp>
      <p:sp>
        <p:nvSpPr>
          <p:cNvPr id="3" name="Content Placeholder 2"/>
          <p:cNvSpPr>
            <a:spLocks noGrp="1"/>
          </p:cNvSpPr>
          <p:nvPr>
            <p:ph idx="1"/>
          </p:nvPr>
        </p:nvSpPr>
        <p:spPr/>
        <p:txBody>
          <a:bodyPr/>
          <a:lstStyle/>
          <a:p>
            <a:r>
              <a:rPr lang="en-US" dirty="0" smtClean="0"/>
              <a:t>Executor:  person named in a Will to probate the Will and to administer the estate.</a:t>
            </a:r>
          </a:p>
          <a:p>
            <a:r>
              <a:rPr lang="en-US" dirty="0" smtClean="0"/>
              <a:t>Administrator: person with statutory priority to administer an estate; usually in intestate estates.</a:t>
            </a:r>
          </a:p>
          <a:p>
            <a:r>
              <a:rPr lang="en-US" dirty="0" smtClean="0"/>
              <a:t>Personal Representative: person with authority to administer an estate – refers to both executors and administrators</a:t>
            </a:r>
            <a:endParaRPr lang="en-US" dirty="0"/>
          </a:p>
        </p:txBody>
      </p:sp>
    </p:spTree>
    <p:extLst>
      <p:ext uri="{BB962C8B-B14F-4D97-AF65-F5344CB8AC3E}">
        <p14:creationId xmlns:p14="http://schemas.microsoft.com/office/powerpoint/2010/main" val="40356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Little More About </a:t>
            </a:r>
            <a:br>
              <a:rPr lang="en-US" dirty="0" smtClean="0"/>
            </a:br>
            <a:r>
              <a:rPr lang="en-US" dirty="0" smtClean="0"/>
              <a:t>Affidavits of Heirship</a:t>
            </a:r>
            <a:endParaRPr lang="en-US" dirty="0"/>
          </a:p>
        </p:txBody>
      </p:sp>
      <p:sp>
        <p:nvSpPr>
          <p:cNvPr id="3" name="Content Placeholder 2"/>
          <p:cNvSpPr>
            <a:spLocks noGrp="1"/>
          </p:cNvSpPr>
          <p:nvPr>
            <p:ph idx="1"/>
          </p:nvPr>
        </p:nvSpPr>
        <p:spPr/>
        <p:txBody>
          <a:bodyPr/>
          <a:lstStyle/>
          <a:p>
            <a:r>
              <a:rPr lang="en-US" dirty="0" smtClean="0"/>
              <a:t>Who is signing the affidavit?</a:t>
            </a:r>
          </a:p>
          <a:p>
            <a:pPr lvl="1"/>
            <a:r>
              <a:rPr lang="en-US" dirty="0" smtClean="0"/>
              <a:t>Interested → people lie</a:t>
            </a:r>
          </a:p>
          <a:p>
            <a:pPr lvl="1"/>
            <a:r>
              <a:rPr lang="en-US" dirty="0" smtClean="0"/>
              <a:t>Disinterested → how well do you </a:t>
            </a:r>
            <a:r>
              <a:rPr lang="en-US" i="1" dirty="0" smtClean="0"/>
              <a:t>really</a:t>
            </a:r>
            <a:r>
              <a:rPr lang="en-US" dirty="0" smtClean="0"/>
              <a:t> know Dan?</a:t>
            </a:r>
          </a:p>
          <a:p>
            <a:r>
              <a:rPr lang="en-US" dirty="0" smtClean="0"/>
              <a:t>Ask both interested and disinterested folks to hopefully get the full picture</a:t>
            </a:r>
          </a:p>
          <a:p>
            <a:pPr marL="0" indent="0">
              <a:buNone/>
            </a:pPr>
            <a:endParaRPr lang="en-US" dirty="0"/>
          </a:p>
        </p:txBody>
      </p:sp>
    </p:spTree>
    <p:extLst>
      <p:ext uri="{BB962C8B-B14F-4D97-AF65-F5344CB8AC3E}">
        <p14:creationId xmlns:p14="http://schemas.microsoft.com/office/powerpoint/2010/main" val="16797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Affidavits of Heirship -</a:t>
            </a:r>
            <a:br>
              <a:rPr lang="en-US" dirty="0" smtClean="0"/>
            </a:br>
            <a:r>
              <a:rPr lang="en-US" dirty="0" smtClean="0"/>
              <a:t>Testate</a:t>
            </a:r>
            <a:endParaRPr lang="en-US" dirty="0"/>
          </a:p>
        </p:txBody>
      </p:sp>
      <p:sp>
        <p:nvSpPr>
          <p:cNvPr id="3" name="Content Placeholder 2"/>
          <p:cNvSpPr>
            <a:spLocks noGrp="1"/>
          </p:cNvSpPr>
          <p:nvPr>
            <p:ph idx="1"/>
          </p:nvPr>
        </p:nvSpPr>
        <p:spPr/>
        <p:txBody>
          <a:bodyPr/>
          <a:lstStyle/>
          <a:p>
            <a:r>
              <a:rPr lang="en-US" dirty="0" smtClean="0"/>
              <a:t>Did they leave a Will?  If so, do we care who the Heirs are?  It depends.</a:t>
            </a:r>
          </a:p>
          <a:p>
            <a:r>
              <a:rPr lang="en-US" dirty="0" smtClean="0"/>
              <a:t>Does the Will and intestacy statute differ?</a:t>
            </a:r>
          </a:p>
          <a:p>
            <a:r>
              <a:rPr lang="en-US" dirty="0" smtClean="0"/>
              <a:t>Was the Will admitted into probate? If so, legally binding document and controls.</a:t>
            </a:r>
          </a:p>
          <a:p>
            <a:r>
              <a:rPr lang="en-US" dirty="0" smtClean="0"/>
              <a:t>What if the Will wasn’t probated and differs from intestacy?</a:t>
            </a:r>
          </a:p>
          <a:p>
            <a:r>
              <a:rPr lang="en-US" dirty="0" smtClean="0"/>
              <a:t>Wills can be sneaky:</a:t>
            </a:r>
          </a:p>
          <a:p>
            <a:pPr lvl="1"/>
            <a:r>
              <a:rPr lang="en-US" dirty="0" smtClean="0"/>
              <a:t>Cut out heirs </a:t>
            </a:r>
          </a:p>
          <a:p>
            <a:pPr lvl="1"/>
            <a:r>
              <a:rPr lang="en-US" dirty="0" smtClean="0"/>
              <a:t>Include heirs plus other beneficiaries</a:t>
            </a:r>
          </a:p>
          <a:p>
            <a:pPr lvl="1"/>
            <a:r>
              <a:rPr lang="en-US" dirty="0" smtClean="0"/>
              <a:t>Give to heirs in trust and not outright</a:t>
            </a:r>
          </a:p>
          <a:p>
            <a:r>
              <a:rPr lang="en-US" dirty="0" smtClean="0"/>
              <a:t>Do not know for sure until the probate process plays out.</a:t>
            </a:r>
            <a:endParaRPr lang="en-US" dirty="0"/>
          </a:p>
        </p:txBody>
      </p:sp>
    </p:spTree>
    <p:extLst>
      <p:ext uri="{BB962C8B-B14F-4D97-AF65-F5344CB8AC3E}">
        <p14:creationId xmlns:p14="http://schemas.microsoft.com/office/powerpoint/2010/main" val="22419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Affidavits of Heirship -</a:t>
            </a:r>
            <a:br>
              <a:rPr lang="en-US" dirty="0" smtClean="0"/>
            </a:br>
            <a:r>
              <a:rPr lang="en-US" dirty="0" smtClean="0"/>
              <a:t>Intestate</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sz="4400" dirty="0" smtClean="0"/>
              <a:t>Determining who owns what under Colorado’s intestacy statute.</a:t>
            </a:r>
          </a:p>
          <a:p>
            <a:r>
              <a:rPr lang="en-US" sz="4400" dirty="0" smtClean="0"/>
              <a:t>Time machine -- determination is made based upon the laws and survivors at the time of death</a:t>
            </a:r>
          </a:p>
          <a:p>
            <a:r>
              <a:rPr lang="en-US" sz="4400" dirty="0" smtClean="0"/>
              <a:t>Determine heirs based upon the intestacy statute at the time of death</a:t>
            </a:r>
          </a:p>
          <a:p>
            <a:r>
              <a:rPr lang="en-US" sz="4400" dirty="0" smtClean="0"/>
              <a:t>People who survived the decedent inherit even if they have since died</a:t>
            </a:r>
          </a:p>
          <a:p>
            <a:r>
              <a:rPr lang="en-US" sz="4400" dirty="0" smtClean="0"/>
              <a:t>Descendants who died before the decedent, then “per capita at each generation”</a:t>
            </a:r>
          </a:p>
          <a:p>
            <a:r>
              <a:rPr lang="en-US" sz="4400" dirty="0" smtClean="0"/>
              <a:t>This can produce a different result then “per stirpes”, “per capita” and “by representation” – see chart attached to paper</a:t>
            </a:r>
            <a:endParaRPr lang="en-US" sz="4400" dirty="0"/>
          </a:p>
          <a:p>
            <a:endParaRPr lang="en-US" dirty="0" smtClean="0"/>
          </a:p>
          <a:p>
            <a:endParaRPr lang="en-US" dirty="0"/>
          </a:p>
        </p:txBody>
      </p:sp>
    </p:spTree>
    <p:extLst>
      <p:ext uri="{BB962C8B-B14F-4D97-AF65-F5344CB8AC3E}">
        <p14:creationId xmlns:p14="http://schemas.microsoft.com/office/powerpoint/2010/main" val="18117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on Earth?</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Current intestacy statute</a:t>
            </a:r>
            <a:r>
              <a:rPr lang="en-US" dirty="0"/>
              <a:t>: The intestate share of a decedent's surviving spouse is:</a:t>
            </a:r>
            <a:br>
              <a:rPr lang="en-US" dirty="0"/>
            </a:br>
            <a:r>
              <a:rPr lang="en-US" dirty="0"/>
              <a:t/>
            </a:r>
            <a:br>
              <a:rPr lang="en-US" dirty="0"/>
            </a:br>
            <a:r>
              <a:rPr lang="en-US" dirty="0"/>
              <a:t>(1) The entire intestate estate if:</a:t>
            </a:r>
            <a:br>
              <a:rPr lang="en-US" dirty="0"/>
            </a:br>
            <a:r>
              <a:rPr lang="en-US" dirty="0"/>
              <a:t/>
            </a:r>
            <a:br>
              <a:rPr lang="en-US" dirty="0"/>
            </a:br>
            <a:r>
              <a:rPr lang="en-US" dirty="0"/>
              <a:t>(a) No descendant or parent of the decedent survives the decedent; or</a:t>
            </a:r>
            <a:br>
              <a:rPr lang="en-US" dirty="0"/>
            </a:br>
            <a:r>
              <a:rPr lang="en-US" dirty="0"/>
              <a:t/>
            </a:r>
            <a:br>
              <a:rPr lang="en-US" dirty="0"/>
            </a:br>
            <a:r>
              <a:rPr lang="en-US" dirty="0"/>
              <a:t>(b) All of the decedent's surviving descendants are also descendants of the surviving spouse and there is no other descendant of the surviving spouse who survives the decedent;</a:t>
            </a:r>
            <a:br>
              <a:rPr lang="en-US" dirty="0"/>
            </a:br>
            <a:r>
              <a:rPr lang="en-US" dirty="0"/>
              <a:t/>
            </a:r>
            <a:br>
              <a:rPr lang="en-US" dirty="0"/>
            </a:br>
            <a:r>
              <a:rPr lang="en-US" dirty="0"/>
              <a:t>(2) The first three hundred thousand dollars, plus three-fourths of any balance of the intestate estate, if no descendant of the decedent survives the decedent, but a parent of the decedent survives the decedent;</a:t>
            </a:r>
            <a:br>
              <a:rPr lang="en-US" dirty="0"/>
            </a:br>
            <a:r>
              <a:rPr lang="en-US" dirty="0"/>
              <a:t/>
            </a:r>
            <a:br>
              <a:rPr lang="en-US" dirty="0"/>
            </a:br>
            <a:r>
              <a:rPr lang="en-US" dirty="0"/>
              <a:t>(3) The first two hundred twenty-five thousand dollars, plus one-half of any balance of the intestate estate, if all of the decedent's surviving descendants are also descendants of the surviving spouse and the surviving spouse has one or more surviving descendants who are not descendants of the decedent;</a:t>
            </a:r>
            <a:br>
              <a:rPr lang="en-US" dirty="0"/>
            </a:br>
            <a:r>
              <a:rPr lang="en-US" dirty="0"/>
              <a:t/>
            </a:r>
            <a:br>
              <a:rPr lang="en-US" dirty="0"/>
            </a:br>
            <a:r>
              <a:rPr lang="en-US" dirty="0"/>
              <a:t>(4) The first one hundred fifty thousand dollars, plus one-half of any balance of the intestate estate, if one or more of the decedent's surviving descendants are not descendants of the surviving spouse.</a:t>
            </a:r>
          </a:p>
          <a:p>
            <a:endParaRPr lang="en-US" dirty="0"/>
          </a:p>
        </p:txBody>
      </p:sp>
    </p:spTree>
    <p:extLst>
      <p:ext uri="{BB962C8B-B14F-4D97-AF65-F5344CB8AC3E}">
        <p14:creationId xmlns:p14="http://schemas.microsoft.com/office/powerpoint/2010/main" val="1810938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and happy Monday!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286000"/>
            <a:ext cx="4191000" cy="3200400"/>
          </a:xfrm>
        </p:spPr>
      </p:pic>
    </p:spTree>
    <p:extLst>
      <p:ext uri="{BB962C8B-B14F-4D97-AF65-F5344CB8AC3E}">
        <p14:creationId xmlns:p14="http://schemas.microsoft.com/office/powerpoint/2010/main" val="274169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Probate Terminology</a:t>
            </a:r>
            <a:br>
              <a:rPr lang="en-US" dirty="0" smtClean="0"/>
            </a:br>
            <a:r>
              <a:rPr lang="en-US" dirty="0" smtClean="0"/>
              <a:t>cont’d</a:t>
            </a:r>
            <a:endParaRPr lang="en-US" dirty="0"/>
          </a:p>
        </p:txBody>
      </p:sp>
      <p:sp>
        <p:nvSpPr>
          <p:cNvPr id="3" name="Content Placeholder 2"/>
          <p:cNvSpPr>
            <a:spLocks noGrp="1"/>
          </p:cNvSpPr>
          <p:nvPr>
            <p:ph idx="1"/>
          </p:nvPr>
        </p:nvSpPr>
        <p:spPr/>
        <p:txBody>
          <a:bodyPr/>
          <a:lstStyle/>
          <a:p>
            <a:r>
              <a:rPr lang="en-US" dirty="0" smtClean="0"/>
              <a:t>Devisee:  Person who will inherit under a Will.</a:t>
            </a:r>
          </a:p>
          <a:p>
            <a:r>
              <a:rPr lang="en-US" dirty="0" smtClean="0"/>
              <a:t>Heir: Person who has statutory authority to inherit from a decedent in an intestate estate.</a:t>
            </a:r>
          </a:p>
          <a:p>
            <a:r>
              <a:rPr lang="en-US" dirty="0" smtClean="0"/>
              <a:t>Beneficiary:  General term for anyone who will inherit from an estate either as a devisee or an heir.</a:t>
            </a:r>
            <a:endParaRPr lang="en-US" dirty="0"/>
          </a:p>
        </p:txBody>
      </p:sp>
    </p:spTree>
    <p:extLst>
      <p:ext uri="{BB962C8B-B14F-4D97-AF65-F5344CB8AC3E}">
        <p14:creationId xmlns:p14="http://schemas.microsoft.com/office/powerpoint/2010/main" val="20192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Informal Probate Process in 1 Slide</a:t>
            </a:r>
            <a:endParaRPr lang="en-US" dirty="0"/>
          </a:p>
        </p:txBody>
      </p:sp>
      <p:sp>
        <p:nvSpPr>
          <p:cNvPr id="3" name="Content Placeholder 2"/>
          <p:cNvSpPr>
            <a:spLocks noGrp="1"/>
          </p:cNvSpPr>
          <p:nvPr>
            <p:ph idx="1"/>
          </p:nvPr>
        </p:nvSpPr>
        <p:spPr>
          <a:xfrm>
            <a:off x="457200" y="1524000"/>
            <a:ext cx="8229600" cy="5105400"/>
          </a:xfrm>
        </p:spPr>
        <p:txBody>
          <a:bodyPr>
            <a:noAutofit/>
          </a:bodyPr>
          <a:lstStyle/>
          <a:p>
            <a:r>
              <a:rPr lang="en-US" sz="2800" dirty="0" smtClean="0"/>
              <a:t>File a petition with the District Court of the County in which the decedent lived</a:t>
            </a:r>
          </a:p>
          <a:p>
            <a:pPr lvl="1"/>
            <a:r>
              <a:rPr lang="en-US" dirty="0" smtClean="0"/>
              <a:t>Probate Will (if testate)</a:t>
            </a:r>
          </a:p>
          <a:p>
            <a:pPr lvl="1"/>
            <a:r>
              <a:rPr lang="en-US" dirty="0" smtClean="0"/>
              <a:t>Appoint PR</a:t>
            </a:r>
          </a:p>
          <a:p>
            <a:r>
              <a:rPr lang="en-US" sz="2800" dirty="0" smtClean="0"/>
              <a:t>Issue Letters Testamentary/of Administration</a:t>
            </a:r>
          </a:p>
          <a:p>
            <a:r>
              <a:rPr lang="en-US" sz="2800" dirty="0" smtClean="0"/>
              <a:t>Collect assets and pay creditors</a:t>
            </a:r>
          </a:p>
          <a:p>
            <a:r>
              <a:rPr lang="en-US" sz="2800" dirty="0" smtClean="0"/>
              <a:t>Distribute the remaining assets to the beneficiaries</a:t>
            </a:r>
          </a:p>
          <a:p>
            <a:r>
              <a:rPr lang="en-US" sz="2800" dirty="0" smtClean="0"/>
              <a:t>File with the court a Statement closing the estate</a:t>
            </a:r>
          </a:p>
          <a:p>
            <a:r>
              <a:rPr lang="en-US" sz="2800" dirty="0" smtClean="0"/>
              <a:t>Letters good for 1 year from date Statement is filed</a:t>
            </a:r>
            <a:endParaRPr lang="en-US" sz="2800" dirty="0"/>
          </a:p>
        </p:txBody>
      </p:sp>
    </p:spTree>
    <p:extLst>
      <p:ext uri="{BB962C8B-B14F-4D97-AF65-F5344CB8AC3E}">
        <p14:creationId xmlns:p14="http://schemas.microsoft.com/office/powerpoint/2010/main" val="34194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1371600"/>
          </a:xfrm>
        </p:spPr>
        <p:txBody>
          <a:bodyPr>
            <a:noAutofit/>
          </a:bodyPr>
          <a:lstStyle/>
          <a:p>
            <a:pPr algn="ctr"/>
            <a:r>
              <a:rPr lang="en-US" sz="4000" b="0" dirty="0" smtClean="0"/>
              <a:t>Death Prior to the Uniform Probate Code (UPC)</a:t>
            </a:r>
            <a:endParaRPr lang="en-US" sz="4000" b="0" dirty="0"/>
          </a:p>
        </p:txBody>
      </p:sp>
      <p:pic>
        <p:nvPicPr>
          <p:cNvPr id="11" name="Picture Placeholder 10"/>
          <p:cNvPicPr preferRelativeResize="0">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2514600" y="2057400"/>
            <a:ext cx="3810000" cy="4038600"/>
          </a:xfrm>
        </p:spPr>
      </p:pic>
    </p:spTree>
    <p:extLst>
      <p:ext uri="{BB962C8B-B14F-4D97-AF65-F5344CB8AC3E}">
        <p14:creationId xmlns:p14="http://schemas.microsoft.com/office/powerpoint/2010/main" val="1860896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172200"/>
          </a:xfrm>
        </p:spPr>
        <p:txBody>
          <a:bodyPr>
            <a:normAutofit/>
          </a:bodyPr>
          <a:lstStyle/>
          <a:p>
            <a:r>
              <a:rPr lang="en-US" dirty="0" smtClean="0"/>
              <a:t>Dan is the record owner of a mineral interest in Weld County. </a:t>
            </a:r>
            <a:br>
              <a:rPr lang="en-US" dirty="0" smtClean="0"/>
            </a:br>
            <a:r>
              <a:rPr lang="en-US" dirty="0" smtClean="0"/>
              <a:t> </a:t>
            </a:r>
            <a:br>
              <a:rPr lang="en-US" dirty="0" smtClean="0"/>
            </a:br>
            <a:r>
              <a:rPr lang="en-US" dirty="0" smtClean="0"/>
              <a:t>Instead of a PR deed and Letters, the real property records include probate documents for Dan’s Estate. </a:t>
            </a:r>
            <a:br>
              <a:rPr lang="en-US" dirty="0" smtClean="0"/>
            </a:br>
            <a:r>
              <a:rPr lang="en-US" dirty="0" smtClean="0"/>
              <a:t> </a:t>
            </a:r>
            <a:br>
              <a:rPr lang="en-US" dirty="0" smtClean="0"/>
            </a:br>
            <a:r>
              <a:rPr lang="en-US" dirty="0" smtClean="0"/>
              <a:t>Is this sufficient to transfer title? </a:t>
            </a:r>
            <a:endParaRPr lang="en-US" dirty="0"/>
          </a:p>
        </p:txBody>
      </p:sp>
    </p:spTree>
    <p:extLst>
      <p:ext uri="{BB962C8B-B14F-4D97-AF65-F5344CB8AC3E}">
        <p14:creationId xmlns:p14="http://schemas.microsoft.com/office/powerpoint/2010/main" val="9224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 depends.</a:t>
            </a:r>
            <a:endParaRPr lang="en-US" dirty="0"/>
          </a:p>
        </p:txBody>
      </p:sp>
      <p:sp>
        <p:nvSpPr>
          <p:cNvPr id="3" name="Content Placeholder 2"/>
          <p:cNvSpPr>
            <a:spLocks noGrp="1"/>
          </p:cNvSpPr>
          <p:nvPr>
            <p:ph idx="1"/>
          </p:nvPr>
        </p:nvSpPr>
        <p:spPr/>
        <p:txBody>
          <a:bodyPr>
            <a:normAutofit/>
          </a:bodyPr>
          <a:lstStyle/>
          <a:p>
            <a:r>
              <a:rPr lang="en-US" dirty="0" smtClean="0"/>
              <a:t>UPC adopted for deaths after July 1, 1974</a:t>
            </a:r>
          </a:p>
          <a:p>
            <a:r>
              <a:rPr lang="en-US" dirty="0" smtClean="0"/>
              <a:t>Prior to UPC, title passed by recording certain probate documents depending upon:</a:t>
            </a:r>
          </a:p>
          <a:p>
            <a:pPr lvl="1"/>
            <a:r>
              <a:rPr lang="en-US" dirty="0" smtClean="0"/>
              <a:t>Testate v. Intestate; </a:t>
            </a:r>
          </a:p>
          <a:p>
            <a:pPr lvl="1"/>
            <a:r>
              <a:rPr lang="en-US" dirty="0" smtClean="0"/>
              <a:t>Distribution v. Sale; and</a:t>
            </a:r>
          </a:p>
          <a:p>
            <a:pPr lvl="1"/>
            <a:r>
              <a:rPr lang="en-US" dirty="0" smtClean="0"/>
              <a:t>Original v. Ancillary probate</a:t>
            </a:r>
          </a:p>
          <a:p>
            <a:pPr lvl="1"/>
            <a:r>
              <a:rPr lang="en-US" dirty="0" smtClean="0"/>
              <a:t>Tax liens valid for 15 years (release no longer needed)</a:t>
            </a:r>
          </a:p>
          <a:p>
            <a:pPr lvl="1"/>
            <a:r>
              <a:rPr lang="en-US" dirty="0" smtClean="0"/>
              <a:t>Will is clear as mud – re-open probate or court</a:t>
            </a:r>
          </a:p>
          <a:p>
            <a:pPr marL="857250" lvl="2" indent="0">
              <a:buNone/>
            </a:pPr>
            <a:endParaRPr lang="en-US" dirty="0"/>
          </a:p>
        </p:txBody>
      </p:sp>
    </p:spTree>
    <p:extLst>
      <p:ext uri="{BB962C8B-B14F-4D97-AF65-F5344CB8AC3E}">
        <p14:creationId xmlns:p14="http://schemas.microsoft.com/office/powerpoint/2010/main" val="19585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ctr"/>
            <a:r>
              <a:rPr lang="en-US" u="sng" dirty="0" smtClean="0"/>
              <a:t>Pre-UPC Requirements</a:t>
            </a:r>
            <a:r>
              <a:rPr lang="en-US" dirty="0" smtClean="0"/>
              <a:t>:</a:t>
            </a:r>
            <a:br>
              <a:rPr lang="en-US" dirty="0" smtClean="0"/>
            </a:br>
            <a:r>
              <a:rPr lang="en-US" dirty="0" smtClean="0"/>
              <a:t>Insufficient documents or</a:t>
            </a:r>
            <a:br>
              <a:rPr lang="en-US" dirty="0" smtClean="0"/>
            </a:br>
            <a:r>
              <a:rPr lang="en-US" dirty="0" smtClean="0"/>
              <a:t>Nothing of record</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r>
              <a:rPr lang="en-US" dirty="0" smtClean="0"/>
              <a:t>Record required probate documents if:</a:t>
            </a:r>
          </a:p>
          <a:p>
            <a:pPr lvl="1"/>
            <a:r>
              <a:rPr lang="en-US" dirty="0" smtClean="0"/>
              <a:t>Dan died before July 1, 1974 </a:t>
            </a:r>
            <a:r>
              <a:rPr lang="en-US" u="sng" dirty="0" smtClean="0"/>
              <a:t>and</a:t>
            </a:r>
            <a:endParaRPr lang="en-US" dirty="0" smtClean="0"/>
          </a:p>
          <a:p>
            <a:pPr lvl="1"/>
            <a:r>
              <a:rPr lang="en-US" dirty="0" smtClean="0"/>
              <a:t>Estate was opened</a:t>
            </a:r>
          </a:p>
          <a:p>
            <a:r>
              <a:rPr lang="en-US" dirty="0" smtClean="0"/>
              <a:t>Same as post-UPC requirements: Open probate and distribute estate (record PR deed and Letters) OR court determination (record court order) if:</a:t>
            </a:r>
          </a:p>
          <a:p>
            <a:pPr lvl="1"/>
            <a:r>
              <a:rPr lang="en-US" dirty="0" smtClean="0"/>
              <a:t>Dan died before July 1, 1974 </a:t>
            </a:r>
            <a:r>
              <a:rPr lang="en-US" u="sng" dirty="0" smtClean="0"/>
              <a:t>and</a:t>
            </a:r>
          </a:p>
          <a:p>
            <a:pPr lvl="1"/>
            <a:r>
              <a:rPr lang="en-US" dirty="0" smtClean="0"/>
              <a:t>No estate was opened</a:t>
            </a:r>
            <a:endParaRPr lang="en-US" dirty="0"/>
          </a:p>
        </p:txBody>
      </p:sp>
    </p:spTree>
    <p:extLst>
      <p:ext uri="{BB962C8B-B14F-4D97-AF65-F5344CB8AC3E}">
        <p14:creationId xmlns:p14="http://schemas.microsoft.com/office/powerpoint/2010/main" val="2708136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738</TotalTime>
  <Words>1391</Words>
  <Application>Microsoft Office PowerPoint</Application>
  <PresentationFormat>On-screen Show (4:3)</PresentationFormat>
  <Paragraphs>137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DEATH OF A RECORD TITLE OWNER:   SOLVING ESTATE RELATED TITLE PROBLEMS IN COLORADO</vt:lpstr>
      <vt:lpstr>Probate Terminology</vt:lpstr>
      <vt:lpstr>Probate Terminology cont’d</vt:lpstr>
      <vt:lpstr>Probate Terminology cont’d</vt:lpstr>
      <vt:lpstr>Informal Probate Process in 1 Slide</vt:lpstr>
      <vt:lpstr>Death Prior to the Uniform Probate Code (UPC)</vt:lpstr>
      <vt:lpstr>Dan is the record owner of a mineral interest in Weld County.    Instead of a PR deed and Letters, the real property records include probate documents for Dan’s Estate.    Is this sufficient to transfer title? </vt:lpstr>
      <vt:lpstr>It depends.</vt:lpstr>
      <vt:lpstr>Pre-UPC Requirements: Insufficient documents or Nothing of record</vt:lpstr>
      <vt:lpstr>No Letters of appointment recorded with PR deed</vt:lpstr>
      <vt:lpstr>The real property records include a PR deed but no Letters of Appointment.     Is this sufficient to pass title?</vt:lpstr>
      <vt:lpstr>No.</vt:lpstr>
      <vt:lpstr>A little more about  Letters Testamentary/of Administration</vt:lpstr>
      <vt:lpstr>Sample Letters</vt:lpstr>
      <vt:lpstr>PR Appointed by Another State –  Ancillary Probate</vt:lpstr>
      <vt:lpstr>The real property records include a PR deed and Letters issued by another State’s court  (“foreign Letters”).    Is this sufficient to pass title?</vt:lpstr>
      <vt:lpstr>No.</vt:lpstr>
      <vt:lpstr>A Little About Ancillary Probate</vt:lpstr>
      <vt:lpstr>Ancillary Probate cont’d</vt:lpstr>
      <vt:lpstr>Who can lease minerals,  PR or beneficiary?</vt:lpstr>
      <vt:lpstr>Dan died owning a MI in Weld County.    Pamela was appointed PR by the Weld County District Court in Dan’s estate.    Harry is the sole beneficiary of Dan’s estate.    Rudy’s Oil Co. wants to acquire a lease covering Dan’s MI.    Who should sign the lease, Pamela or Harry?</vt:lpstr>
      <vt:lpstr>Pamela, as PR, should sign the lease.  Good idea to have Harry ratify the lease at some point.</vt:lpstr>
      <vt:lpstr>Lease from PR or beneficiary cont’d</vt:lpstr>
      <vt:lpstr>Lease from PR or beneficiary cont’d</vt:lpstr>
      <vt:lpstr>Lease from PR cont’d</vt:lpstr>
      <vt:lpstr>Lease from PR cont’d</vt:lpstr>
      <vt:lpstr>Affidavits of Heirship – Friend or Foe?</vt:lpstr>
      <vt:lpstr>Dan is the record owner of a MI in Weld County.    Of record is an affidavit of heirship listing Harry as his only heir.    Is this sufficient to pass title?</vt:lpstr>
      <vt:lpstr>No.</vt:lpstr>
      <vt:lpstr>A Little More About  Affidavits of Heirship</vt:lpstr>
      <vt:lpstr>Affidavits of Heirship - Testate</vt:lpstr>
      <vt:lpstr>Affidavits of Heirship - Intestate</vt:lpstr>
      <vt:lpstr>What on Earth?</vt:lpstr>
      <vt:lpstr>Thank you and happy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OF A RECORD TITLE OWNER:  SOLVING ESTATE RELATED TITLE PROBLEMS IN COLORADO</dc:title>
  <dc:creator>Office</dc:creator>
  <cp:lastModifiedBy>LOsminer</cp:lastModifiedBy>
  <cp:revision>31</cp:revision>
  <cp:lastPrinted>2014-05-19T14:48:44Z</cp:lastPrinted>
  <dcterms:created xsi:type="dcterms:W3CDTF">2014-05-18T15:15:48Z</dcterms:created>
  <dcterms:modified xsi:type="dcterms:W3CDTF">2014-05-20T19:30:25Z</dcterms:modified>
</cp:coreProperties>
</file>