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314" r:id="rId3"/>
    <p:sldId id="345" r:id="rId4"/>
    <p:sldId id="346" r:id="rId5"/>
    <p:sldId id="347" r:id="rId6"/>
    <p:sldId id="348" r:id="rId7"/>
    <p:sldId id="349" r:id="rId8"/>
    <p:sldId id="329" r:id="rId9"/>
    <p:sldId id="350" r:id="rId10"/>
    <p:sldId id="351" r:id="rId11"/>
    <p:sldId id="352" r:id="rId12"/>
    <p:sldId id="353" r:id="rId13"/>
    <p:sldId id="354" r:id="rId14"/>
    <p:sldId id="356" r:id="rId15"/>
    <p:sldId id="358" r:id="rId16"/>
    <p:sldId id="355" r:id="rId17"/>
    <p:sldId id="359" r:id="rId18"/>
    <p:sldId id="360" r:id="rId19"/>
    <p:sldId id="361" r:id="rId20"/>
    <p:sldId id="362" r:id="rId21"/>
    <p:sldId id="363" r:id="rId22"/>
    <p:sldId id="284" r:id="rId23"/>
    <p:sldId id="286" r:id="rId24"/>
    <p:sldId id="364" r:id="rId25"/>
    <p:sldId id="317" r:id="rId26"/>
    <p:sldId id="365" r:id="rId27"/>
    <p:sldId id="319" r:id="rId28"/>
    <p:sldId id="366" r:id="rId29"/>
    <p:sldId id="304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80" autoAdjust="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3C440-6438-4E74-8654-338D3CFC7FB5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D9D21-E392-4691-8229-AFF7DEC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87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6673AB-682F-47F9-9A00-BE0A175AC07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D994F0-B614-4C92-BA63-B36E77C6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49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90730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20905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35337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33943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64212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78388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3799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49085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14891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41275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684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708761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59681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711006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57007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398661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718923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85256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605543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582467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2813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53303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32729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22617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09143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62161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68680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72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457199" y="1295400"/>
            <a:ext cx="8228013" cy="192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C0F942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C0F942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rgbClr val="C0F942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rgbClr val="C0F942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1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199" y="381001"/>
            <a:ext cx="3509683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5029200" y="273050"/>
            <a:ext cx="365760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31775" rtl="0">
              <a:spcBef>
                <a:spcPts val="0"/>
              </a:spcBef>
              <a:defRPr/>
            </a:lvl6pPr>
            <a:lvl7pPr marL="2173288" indent="-230188" rtl="0">
              <a:spcBef>
                <a:spcPts val="0"/>
              </a:spcBef>
              <a:defRPr/>
            </a:lvl7pPr>
            <a:lvl8pPr marL="2398713" indent="-2270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57199" y="2649071"/>
            <a:ext cx="3509683" cy="33881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600"/>
              </a:spcBef>
              <a:buClr>
                <a:schemeClr val="lt1"/>
              </a:buClr>
              <a:buFont typeface="Lustria"/>
              <a:buNone/>
              <a:defRPr/>
            </a:lvl1pPr>
            <a:lvl2pPr marL="457200" indent="0" rtl="0">
              <a:spcBef>
                <a:spcPts val="0"/>
              </a:spcBef>
              <a:buFont typeface="Lustria"/>
              <a:buNone/>
              <a:defRPr/>
            </a:lvl2pPr>
            <a:lvl3pPr marL="914400" indent="0" rtl="0">
              <a:spcBef>
                <a:spcPts val="0"/>
              </a:spcBef>
              <a:buFont typeface="Lustria"/>
              <a:buNone/>
              <a:defRPr/>
            </a:lvl3pPr>
            <a:lvl4pPr marL="1371600" indent="0" rtl="0">
              <a:spcBef>
                <a:spcPts val="0"/>
              </a:spcBef>
              <a:buFont typeface="Lustria"/>
              <a:buNone/>
              <a:defRPr/>
            </a:lvl4pPr>
            <a:lvl5pPr marL="1828800" indent="0" rtl="0">
              <a:spcBef>
                <a:spcPts val="0"/>
              </a:spcBef>
              <a:buFont typeface="Lustria"/>
              <a:buNone/>
              <a:defRPr/>
            </a:lvl5pPr>
            <a:lvl6pPr marL="2286000" indent="0" rtl="0">
              <a:spcBef>
                <a:spcPts val="0"/>
              </a:spcBef>
              <a:buFont typeface="Lustria"/>
              <a:buNone/>
              <a:defRPr/>
            </a:lvl6pPr>
            <a:lvl7pPr marL="2743200" indent="0" rtl="0">
              <a:spcBef>
                <a:spcPts val="0"/>
              </a:spcBef>
              <a:buFont typeface="Lustria"/>
              <a:buNone/>
              <a:defRPr/>
            </a:lvl7pPr>
            <a:lvl8pPr marL="3200400" indent="0" rtl="0">
              <a:spcBef>
                <a:spcPts val="0"/>
              </a:spcBef>
              <a:buFont typeface="Lustria"/>
              <a:buNone/>
              <a:defRPr/>
            </a:lvl8pPr>
            <a:lvl9pPr marL="3657600" indent="0" rtl="0">
              <a:spcBef>
                <a:spcPts val="0"/>
              </a:spcBef>
              <a:buFont typeface="Lustria"/>
              <a:buNone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5051425" y="381001"/>
            <a:ext cx="3635374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5051425" y="2649069"/>
            <a:ext cx="3635374" cy="3505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600"/>
              </a:spcBef>
              <a:buClr>
                <a:srgbClr val="595959"/>
              </a:buClr>
              <a:buFont typeface="Lustria"/>
              <a:buNone/>
              <a:defRPr/>
            </a:lvl1pPr>
            <a:lvl2pPr marL="457200" indent="0" rtl="0">
              <a:spcBef>
                <a:spcPts val="0"/>
              </a:spcBef>
              <a:buFont typeface="Lustria"/>
              <a:buNone/>
              <a:defRPr/>
            </a:lvl2pPr>
            <a:lvl3pPr marL="914400" indent="0" rtl="0">
              <a:spcBef>
                <a:spcPts val="0"/>
              </a:spcBef>
              <a:buFont typeface="Lustria"/>
              <a:buNone/>
              <a:defRPr/>
            </a:lvl3pPr>
            <a:lvl4pPr marL="1371600" indent="0" rtl="0">
              <a:spcBef>
                <a:spcPts val="0"/>
              </a:spcBef>
              <a:buFont typeface="Lustria"/>
              <a:buNone/>
              <a:defRPr/>
            </a:lvl4pPr>
            <a:lvl5pPr marL="1828800" indent="0" rtl="0">
              <a:spcBef>
                <a:spcPts val="0"/>
              </a:spcBef>
              <a:buFont typeface="Lustria"/>
              <a:buNone/>
              <a:defRPr/>
            </a:lvl5pPr>
            <a:lvl6pPr marL="2286000" indent="0" rtl="0">
              <a:spcBef>
                <a:spcPts val="0"/>
              </a:spcBef>
              <a:buFont typeface="Lustria"/>
              <a:buNone/>
              <a:defRPr/>
            </a:lvl6pPr>
            <a:lvl7pPr marL="2743200" indent="0" rtl="0">
              <a:spcBef>
                <a:spcPts val="0"/>
              </a:spcBef>
              <a:buFont typeface="Lustria"/>
              <a:buNone/>
              <a:defRPr/>
            </a:lvl7pPr>
            <a:lvl8pPr marL="3200400" indent="0" rtl="0">
              <a:spcBef>
                <a:spcPts val="0"/>
              </a:spcBef>
              <a:buFont typeface="Lustria"/>
              <a:buNone/>
              <a:defRPr/>
            </a:lvl8pPr>
            <a:lvl9pPr marL="3657600" indent="0" rtl="0">
              <a:spcBef>
                <a:spcPts val="0"/>
              </a:spcBef>
              <a:buFont typeface="Lustria"/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  <p:sp>
        <p:nvSpPr>
          <p:cNvPr id="95" name="Shape 95"/>
          <p:cNvSpPr>
            <a:spLocks noGrp="1"/>
          </p:cNvSpPr>
          <p:nvPr>
            <p:ph type="pic" idx="2"/>
          </p:nvPr>
        </p:nvSpPr>
        <p:spPr>
          <a:xfrm>
            <a:off x="228600" y="1143000"/>
            <a:ext cx="4267199" cy="4267199"/>
          </a:xfrm>
          <a:prstGeom prst="ellips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517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s with Cap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051425" y="381001"/>
            <a:ext cx="3635374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5051425" y="2649069"/>
            <a:ext cx="3635374" cy="3505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600"/>
              </a:spcBef>
              <a:buClr>
                <a:srgbClr val="595959"/>
              </a:buClr>
              <a:buFont typeface="Lustria"/>
              <a:buNone/>
              <a:defRPr/>
            </a:lvl1pPr>
            <a:lvl2pPr marL="457200" indent="0" rtl="0">
              <a:spcBef>
                <a:spcPts val="0"/>
              </a:spcBef>
              <a:buFont typeface="Lustria"/>
              <a:buNone/>
              <a:defRPr/>
            </a:lvl2pPr>
            <a:lvl3pPr marL="914400" indent="0" rtl="0">
              <a:spcBef>
                <a:spcPts val="0"/>
              </a:spcBef>
              <a:buFont typeface="Lustria"/>
              <a:buNone/>
              <a:defRPr/>
            </a:lvl3pPr>
            <a:lvl4pPr marL="1371600" indent="0" rtl="0">
              <a:spcBef>
                <a:spcPts val="0"/>
              </a:spcBef>
              <a:buFont typeface="Lustria"/>
              <a:buNone/>
              <a:defRPr/>
            </a:lvl4pPr>
            <a:lvl5pPr marL="1828800" indent="0" rtl="0">
              <a:spcBef>
                <a:spcPts val="0"/>
              </a:spcBef>
              <a:buFont typeface="Lustria"/>
              <a:buNone/>
              <a:defRPr/>
            </a:lvl5pPr>
            <a:lvl6pPr marL="2286000" indent="0" rtl="0">
              <a:spcBef>
                <a:spcPts val="0"/>
              </a:spcBef>
              <a:buFont typeface="Lustria"/>
              <a:buNone/>
              <a:defRPr/>
            </a:lvl6pPr>
            <a:lvl7pPr marL="2743200" indent="0" rtl="0">
              <a:spcBef>
                <a:spcPts val="0"/>
              </a:spcBef>
              <a:buFont typeface="Lustria"/>
              <a:buNone/>
              <a:defRPr/>
            </a:lvl7pPr>
            <a:lvl8pPr marL="3200400" indent="0" rtl="0">
              <a:spcBef>
                <a:spcPts val="0"/>
              </a:spcBef>
              <a:buFont typeface="Lustria"/>
              <a:buNone/>
              <a:defRPr/>
            </a:lvl8pPr>
            <a:lvl9pPr marL="3657600" indent="0" rtl="0">
              <a:spcBef>
                <a:spcPts val="0"/>
              </a:spcBef>
              <a:buFont typeface="Lustria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  <p:sp>
        <p:nvSpPr>
          <p:cNvPr id="102" name="Shape 102"/>
          <p:cNvSpPr>
            <a:spLocks noGrp="1"/>
          </p:cNvSpPr>
          <p:nvPr>
            <p:ph type="pic" idx="2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pic" idx="3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pic" idx="4"/>
          </p:nvPr>
        </p:nvSpPr>
        <p:spPr>
          <a:xfrm>
            <a:off x="269875" y="762000"/>
            <a:ext cx="2092324" cy="2092324"/>
          </a:xfrm>
          <a:prstGeom prst="ellipse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741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 rot="5400000">
            <a:off x="2836769" y="188819"/>
            <a:ext cx="3468875" cy="8228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719072" rtl="0">
              <a:spcBef>
                <a:spcPts val="0"/>
              </a:spcBef>
              <a:defRPr/>
            </a:lvl6pPr>
            <a:lvl7pPr marL="1719072" rtl="0">
              <a:spcBef>
                <a:spcPts val="0"/>
              </a:spcBef>
              <a:defRPr/>
            </a:lvl7pPr>
            <a:lvl8pPr marL="1719072" rtl="0">
              <a:spcBef>
                <a:spcPts val="0"/>
              </a:spcBef>
              <a:defRPr/>
            </a:lvl8pPr>
            <a:lvl9pPr marL="1719072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19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 rot="5400000">
            <a:off x="4922837" y="2438400"/>
            <a:ext cx="5851525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 rot="5400000">
            <a:off x="659279" y="214780"/>
            <a:ext cx="561564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75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3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39775" y="2770093"/>
            <a:ext cx="7662863" cy="32671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4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236693"/>
            <a:ext cx="64007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676399" y="3609694"/>
            <a:ext cx="5181601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300"/>
              </a:spcBef>
              <a:buClr>
                <a:schemeClr val="lt1"/>
              </a:buClr>
              <a:buFont typeface="Lustria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7238999" y="6356350"/>
            <a:ext cx="144621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>
                <a:solidFill>
                  <a:srgbClr val="FFFFFF"/>
                </a:solidFill>
              </a:rPr>
              <a:pPr>
                <a:buSzPct val="25000"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8292817" y="5804646"/>
            <a:ext cx="367087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 sz="4400" kern="0">
                <a:solidFill>
                  <a:srgbClr val="80B606"/>
                </a:solidFill>
                <a:latin typeface="Noto Symbol"/>
                <a:ea typeface="Noto Symbol"/>
                <a:cs typeface="Noto Symbol"/>
                <a:sym typeface="Noto Symbol"/>
                <a:rtl val="0"/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387045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40664" y="2784475"/>
            <a:ext cx="3767328" cy="3252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31775" rtl="0">
              <a:spcBef>
                <a:spcPts val="0"/>
              </a:spcBef>
              <a:defRPr/>
            </a:lvl6pPr>
            <a:lvl7pPr marL="2173288" indent="-230188" rtl="0">
              <a:spcBef>
                <a:spcPts val="0"/>
              </a:spcBef>
              <a:defRPr/>
            </a:lvl7pPr>
            <a:lvl8pPr marL="2398713" indent="-2270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34753" y="2784475"/>
            <a:ext cx="3767328" cy="3252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31775" rtl="0">
              <a:spcBef>
                <a:spcPts val="0"/>
              </a:spcBef>
              <a:defRPr/>
            </a:lvl6pPr>
            <a:lvl7pPr marL="2173288" indent="-230188" rtl="0">
              <a:spcBef>
                <a:spcPts val="0"/>
              </a:spcBef>
              <a:defRPr/>
            </a:lvl7pPr>
            <a:lvl8pPr marL="2398713" indent="-2270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8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40664" y="2232210"/>
            <a:ext cx="3767328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08333"/>
              </a:lnSpc>
              <a:spcBef>
                <a:spcPts val="0"/>
              </a:spcBef>
              <a:buClr>
                <a:schemeClr val="accent1"/>
              </a:buClr>
              <a:buFont typeface="Lustria"/>
              <a:buNone/>
              <a:defRPr/>
            </a:lvl1pPr>
            <a:lvl2pPr marL="457200" indent="0" rtl="0">
              <a:spcBef>
                <a:spcPts val="0"/>
              </a:spcBef>
              <a:buFont typeface="Lustria"/>
              <a:buNone/>
              <a:defRPr/>
            </a:lvl2pPr>
            <a:lvl3pPr marL="914400" indent="0" rtl="0">
              <a:spcBef>
                <a:spcPts val="0"/>
              </a:spcBef>
              <a:buFont typeface="Lustria"/>
              <a:buNone/>
              <a:defRPr/>
            </a:lvl3pPr>
            <a:lvl4pPr marL="1371600" indent="0" rtl="0">
              <a:spcBef>
                <a:spcPts val="0"/>
              </a:spcBef>
              <a:buFont typeface="Lustria"/>
              <a:buNone/>
              <a:defRPr/>
            </a:lvl4pPr>
            <a:lvl5pPr marL="1828800" indent="0" rtl="0">
              <a:spcBef>
                <a:spcPts val="0"/>
              </a:spcBef>
              <a:buFont typeface="Lustria"/>
              <a:buNone/>
              <a:defRPr/>
            </a:lvl5pPr>
            <a:lvl6pPr marL="2286000" indent="0" rtl="0">
              <a:spcBef>
                <a:spcPts val="0"/>
              </a:spcBef>
              <a:buFont typeface="Lustria"/>
              <a:buNone/>
              <a:defRPr/>
            </a:lvl6pPr>
            <a:lvl7pPr marL="2743200" indent="0" rtl="0">
              <a:spcBef>
                <a:spcPts val="0"/>
              </a:spcBef>
              <a:buFont typeface="Lustria"/>
              <a:buNone/>
              <a:defRPr/>
            </a:lvl7pPr>
            <a:lvl8pPr marL="3200400" indent="0" rtl="0">
              <a:spcBef>
                <a:spcPts val="0"/>
              </a:spcBef>
              <a:buFont typeface="Lustria"/>
              <a:buNone/>
              <a:defRPr/>
            </a:lvl8pPr>
            <a:lvl9pPr marL="3657600" indent="0" rtl="0">
              <a:spcBef>
                <a:spcPts val="0"/>
              </a:spcBef>
              <a:buFont typeface="Lustria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740664" y="3160058"/>
            <a:ext cx="3767328" cy="28914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44475" rtl="0">
              <a:spcBef>
                <a:spcPts val="0"/>
              </a:spcBef>
              <a:defRPr/>
            </a:lvl6pPr>
            <a:lvl7pPr marL="2173288" indent="-242888" rtl="0">
              <a:spcBef>
                <a:spcPts val="0"/>
              </a:spcBef>
              <a:defRPr/>
            </a:lvl7pPr>
            <a:lvl8pPr marL="2398713" indent="-2397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31578" y="2232210"/>
            <a:ext cx="3767328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08333"/>
              </a:lnSpc>
              <a:spcBef>
                <a:spcPts val="0"/>
              </a:spcBef>
              <a:buClr>
                <a:schemeClr val="accent1"/>
              </a:buClr>
              <a:buFont typeface="Lustria"/>
              <a:buNone/>
              <a:defRPr/>
            </a:lvl1pPr>
            <a:lvl2pPr marL="457200" indent="0" rtl="0">
              <a:spcBef>
                <a:spcPts val="0"/>
              </a:spcBef>
              <a:buFont typeface="Lustria"/>
              <a:buNone/>
              <a:defRPr/>
            </a:lvl2pPr>
            <a:lvl3pPr marL="914400" indent="0" rtl="0">
              <a:spcBef>
                <a:spcPts val="0"/>
              </a:spcBef>
              <a:buFont typeface="Lustria"/>
              <a:buNone/>
              <a:defRPr/>
            </a:lvl3pPr>
            <a:lvl4pPr marL="1371600" indent="0" rtl="0">
              <a:spcBef>
                <a:spcPts val="0"/>
              </a:spcBef>
              <a:buFont typeface="Lustria"/>
              <a:buNone/>
              <a:defRPr/>
            </a:lvl4pPr>
            <a:lvl5pPr marL="1828800" indent="0" rtl="0">
              <a:spcBef>
                <a:spcPts val="0"/>
              </a:spcBef>
              <a:buFont typeface="Lustria"/>
              <a:buNone/>
              <a:defRPr/>
            </a:lvl5pPr>
            <a:lvl6pPr marL="2286000" indent="0" rtl="0">
              <a:spcBef>
                <a:spcPts val="0"/>
              </a:spcBef>
              <a:buFont typeface="Lustria"/>
              <a:buNone/>
              <a:defRPr/>
            </a:lvl6pPr>
            <a:lvl7pPr marL="2743200" indent="0" rtl="0">
              <a:spcBef>
                <a:spcPts val="0"/>
              </a:spcBef>
              <a:buFont typeface="Lustria"/>
              <a:buNone/>
              <a:defRPr/>
            </a:lvl7pPr>
            <a:lvl8pPr marL="3200400" indent="0" rtl="0">
              <a:spcBef>
                <a:spcPts val="0"/>
              </a:spcBef>
              <a:buFont typeface="Lustria"/>
              <a:buNone/>
              <a:defRPr/>
            </a:lvl8pPr>
            <a:lvl9pPr marL="3657600" indent="0" rtl="0">
              <a:spcBef>
                <a:spcPts val="0"/>
              </a:spcBef>
              <a:buFont typeface="Lustria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31578" y="3160058"/>
            <a:ext cx="3767328" cy="28914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44475" rtl="0">
              <a:spcBef>
                <a:spcPts val="0"/>
              </a:spcBef>
              <a:defRPr/>
            </a:lvl6pPr>
            <a:lvl7pPr marL="2173288" indent="-242888" rtl="0">
              <a:spcBef>
                <a:spcPts val="0"/>
              </a:spcBef>
              <a:defRPr/>
            </a:lvl7pPr>
            <a:lvl8pPr marL="2398713" indent="-2397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7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62000" y="2784475"/>
            <a:ext cx="7656512" cy="1554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762000" y="4497069"/>
            <a:ext cx="7656512" cy="1554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110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636007" y="2784475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31775" rtl="0">
              <a:spcBef>
                <a:spcPts val="0"/>
              </a:spcBef>
              <a:defRPr/>
            </a:lvl6pPr>
            <a:lvl7pPr marL="2173288" indent="-230188" rtl="0">
              <a:spcBef>
                <a:spcPts val="0"/>
              </a:spcBef>
              <a:defRPr/>
            </a:lvl7pPr>
            <a:lvl8pPr marL="2398713" indent="-2270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36007" y="4497069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44475" rtl="0">
              <a:spcBef>
                <a:spcPts val="0"/>
              </a:spcBef>
              <a:defRPr/>
            </a:lvl6pPr>
            <a:lvl7pPr marL="2173288" indent="-242888" rtl="0">
              <a:spcBef>
                <a:spcPts val="0"/>
              </a:spcBef>
              <a:defRPr/>
            </a:lvl7pPr>
            <a:lvl8pPr marL="2398713" indent="-2397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740664" y="2784475"/>
            <a:ext cx="3767328" cy="3252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44475" rtl="0">
              <a:spcBef>
                <a:spcPts val="0"/>
              </a:spcBef>
              <a:defRPr/>
            </a:lvl6pPr>
            <a:lvl7pPr marL="2173288" indent="-242888" rtl="0">
              <a:spcBef>
                <a:spcPts val="0"/>
              </a:spcBef>
              <a:defRPr/>
            </a:lvl7pPr>
            <a:lvl8pPr marL="2398713" indent="-2397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779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636007" y="2784475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31775" rtl="0">
              <a:spcBef>
                <a:spcPts val="0"/>
              </a:spcBef>
              <a:defRPr/>
            </a:lvl6pPr>
            <a:lvl7pPr marL="2173288" indent="-230188" rtl="0">
              <a:spcBef>
                <a:spcPts val="0"/>
              </a:spcBef>
              <a:defRPr/>
            </a:lvl7pPr>
            <a:lvl8pPr marL="2398713" indent="-2270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36007" y="4497069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153035" algn="l" rtl="0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6pPr>
            <a:lvl7pPr marL="2173288" indent="-151448" algn="l" rtl="0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7pPr>
            <a:lvl8pPr marL="2398713" indent="-148273" algn="l" rtl="0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8pPr>
            <a:lvl9pPr marL="2625725" indent="-146685" algn="l" rtl="0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3"/>
          </p:nvPr>
        </p:nvSpPr>
        <p:spPr>
          <a:xfrm>
            <a:off x="739775" y="2784475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231775" rtl="0">
              <a:spcBef>
                <a:spcPts val="0"/>
              </a:spcBef>
              <a:defRPr/>
            </a:lvl6pPr>
            <a:lvl7pPr marL="2173288" indent="-230188" rtl="0">
              <a:spcBef>
                <a:spcPts val="0"/>
              </a:spcBef>
              <a:defRPr/>
            </a:lvl7pPr>
            <a:lvl8pPr marL="2398713" indent="-227013" rtl="0">
              <a:spcBef>
                <a:spcPts val="0"/>
              </a:spcBef>
              <a:defRPr/>
            </a:lvl8pPr>
            <a:lvl9pPr marL="2625725" indent="-238125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4"/>
          </p:nvPr>
        </p:nvSpPr>
        <p:spPr>
          <a:xfrm>
            <a:off x="739775" y="4497069"/>
            <a:ext cx="3767328" cy="1554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1946275" indent="-153035" algn="l" rtl="0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6pPr>
            <a:lvl7pPr marL="2173288" indent="-151448" algn="l" rtl="0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7pPr>
            <a:lvl8pPr marL="2398713" indent="-148273" algn="l" rtl="0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8pPr>
            <a:lvl9pPr marL="2625725" indent="-146685" algn="l" rtl="0">
              <a:spcBef>
                <a:spcPts val="320"/>
              </a:spcBef>
              <a:buClr>
                <a:srgbClr val="595959"/>
              </a:buClr>
              <a:buFont typeface="Noto Symbol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655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/>
              <a:pP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7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3451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Lustr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739775" y="2770093"/>
            <a:ext cx="7662863" cy="32671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17170" algn="l" rtl="0">
              <a:spcBef>
                <a:spcPts val="2000"/>
              </a:spcBef>
              <a:buClr>
                <a:schemeClr val="accent1"/>
              </a:buClr>
              <a:buFont typeface="Noto Symbol"/>
              <a:buChar char="•"/>
              <a:defRPr/>
            </a:lvl1pPr>
            <a:lvl2pPr marL="685800" marR="0" indent="-228600" algn="l" rtl="0">
              <a:spcBef>
                <a:spcPts val="600"/>
              </a:spcBef>
              <a:buClr>
                <a:srgbClr val="C0F942"/>
              </a:buClr>
              <a:buFont typeface="Noto Symbol"/>
              <a:buChar char="•"/>
              <a:defRPr/>
            </a:lvl2pPr>
            <a:lvl3pPr marL="1035050" marR="0" indent="-24638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3pPr>
            <a:lvl4pPr marL="1371600" marR="0" indent="-240030" algn="l" rtl="0">
              <a:spcBef>
                <a:spcPts val="600"/>
              </a:spcBef>
              <a:buClr>
                <a:srgbClr val="C0F942"/>
              </a:buClr>
              <a:buFont typeface="Noto Symbol"/>
              <a:buChar char="•"/>
              <a:defRPr/>
            </a:lvl4pPr>
            <a:lvl5pPr marL="1720850" marR="0" indent="-246380" algn="l" rtl="0">
              <a:spcBef>
                <a:spcPts val="600"/>
              </a:spcBef>
              <a:buClr>
                <a:schemeClr val="accent1"/>
              </a:buClr>
              <a:buFont typeface="Noto Symbol"/>
              <a:buChar char="•"/>
              <a:defRPr/>
            </a:lvl5pPr>
            <a:lvl6pPr marL="2055813" marR="0" indent="-251143" algn="l" rtl="0">
              <a:spcBef>
                <a:spcPts val="360"/>
              </a:spcBef>
              <a:buClr>
                <a:srgbClr val="C0F942"/>
              </a:buClr>
              <a:buFont typeface="Noto Symbol"/>
              <a:buChar char="•"/>
              <a:defRPr/>
            </a:lvl6pPr>
            <a:lvl7pPr marL="2398713" marR="0" indent="-251143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•"/>
              <a:defRPr/>
            </a:lvl7pPr>
            <a:lvl8pPr marL="2743200" marR="0" indent="-252729" algn="l" rtl="0">
              <a:spcBef>
                <a:spcPts val="360"/>
              </a:spcBef>
              <a:buClr>
                <a:srgbClr val="C0F942"/>
              </a:buClr>
              <a:buFont typeface="Noto Symbol"/>
              <a:buChar char="•"/>
              <a:defRPr/>
            </a:lvl8pPr>
            <a:lvl9pPr marL="3087688" marR="0" indent="-241618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578961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100" b="1" i="0" u="none" strike="noStrike" cap="none" baseline="0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US" kern="0">
                <a:rtl val="0"/>
              </a:rPr>
              <a:pPr>
                <a:buSzPct val="25000"/>
              </a:pPr>
              <a:t>‹#›</a:t>
            </a:fld>
            <a:endParaRPr lang="en-US" kern="0"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4245765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199" y="1828800"/>
            <a:ext cx="8228013" cy="1166326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me the Money</a:t>
            </a:r>
            <a:br>
              <a:rPr lang="en-US" sz="6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Issues Affecting Division of Interest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79" y="4927931"/>
            <a:ext cx="4289042" cy="1930069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457994" y="3571874"/>
            <a:ext cx="8228013" cy="10934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92500" lnSpcReduction="2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F942"/>
              </a:buClr>
              <a:buFont typeface="Noto Symbo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F942"/>
              </a:buClr>
              <a:buFont typeface="Noto Symbo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Font typeface="Noto Symbo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0F942"/>
              </a:buClr>
              <a:buFont typeface="Noto Symbo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</a:rPr>
              <a:t>Presentation for Denver </a:t>
            </a:r>
            <a:r>
              <a:rPr lang="en-US" sz="2400" kern="0" dirty="0">
                <a:solidFill>
                  <a:schemeClr val="bg1">
                    <a:lumMod val="95000"/>
                  </a:schemeClr>
                </a:solidFill>
              </a:rPr>
              <a:t>Association of Division Order Analysts</a:t>
            </a:r>
            <a:endParaRPr lang="en-US" sz="2400" kern="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400" kern="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</a:rPr>
              <a:t>March 20, 2017</a:t>
            </a:r>
          </a:p>
        </p:txBody>
      </p:sp>
    </p:spTree>
    <p:extLst>
      <p:ext uri="{BB962C8B-B14F-4D97-AF65-F5344CB8AC3E}">
        <p14:creationId xmlns:p14="http://schemas.microsoft.com/office/powerpoint/2010/main" val="27091642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You don’t have to pay if: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 smtClean="0">
                <a:latin typeface="Arial" charset="0"/>
                <a:cs typeface="Arial" charset="0"/>
              </a:rPr>
              <a:t>Payee is genuinely unfindable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i="1" kern="0" dirty="0" smtClean="0">
                <a:latin typeface="Arial" charset="0"/>
                <a:cs typeface="Arial" charset="0"/>
              </a:rPr>
              <a:t>Entire</a:t>
            </a:r>
            <a:r>
              <a:rPr lang="en-US" sz="3200" kern="0" dirty="0" smtClean="0">
                <a:latin typeface="Arial" charset="0"/>
                <a:cs typeface="Arial" charset="0"/>
              </a:rPr>
              <a:t> interest is subject to a dispute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 smtClean="0">
                <a:latin typeface="Arial" charset="0"/>
                <a:cs typeface="Arial" charset="0"/>
              </a:rPr>
              <a:t>Minimum time/money hasn’t been met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225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lnSpcReduction="1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Do you have to pay if: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>
                <a:latin typeface="Arial" charset="0"/>
                <a:cs typeface="Arial" charset="0"/>
              </a:rPr>
              <a:t>The company is in </a:t>
            </a:r>
            <a:r>
              <a:rPr lang="en-US" sz="3200" kern="0" dirty="0" smtClean="0">
                <a:latin typeface="Arial" charset="0"/>
                <a:cs typeface="Arial" charset="0"/>
              </a:rPr>
              <a:t>bankruptcy?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 smtClean="0">
                <a:latin typeface="Arial" charset="0"/>
                <a:cs typeface="Arial" charset="0"/>
              </a:rPr>
              <a:t>Company is having cash flow problems?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 smtClean="0">
                <a:latin typeface="Arial" charset="0"/>
                <a:cs typeface="Arial" charset="0"/>
              </a:rPr>
              <a:t>Payee isn’t making its JIB payments?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 smtClean="0">
                <a:latin typeface="Arial" charset="0"/>
                <a:cs typeface="Arial" charset="0"/>
              </a:rPr>
              <a:t>You are on vacation?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9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When you don’t pay: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600" kern="0" dirty="0" smtClean="0">
                <a:latin typeface="Arial" charset="0"/>
                <a:cs typeface="Arial" charset="0"/>
              </a:rPr>
              <a:t>North Dakota – civil action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800" kern="0" dirty="0" smtClean="0">
                <a:latin typeface="Arial" charset="0"/>
                <a:cs typeface="Arial" charset="0"/>
              </a:rPr>
              <a:t>Interest, costs and atty. fees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600" kern="0" dirty="0" smtClean="0">
                <a:latin typeface="Arial" charset="0"/>
                <a:cs typeface="Arial" charset="0"/>
              </a:rPr>
              <a:t>Wyoming – civil action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800" kern="0" dirty="0">
                <a:latin typeface="Arial" charset="0"/>
                <a:cs typeface="Arial" charset="0"/>
              </a:rPr>
              <a:t>Interest, costs and atty. fees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593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When you don’t pay: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600" kern="0" dirty="0" smtClean="0">
                <a:latin typeface="Arial" charset="0"/>
                <a:cs typeface="Arial" charset="0"/>
              </a:rPr>
              <a:t>Colorado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800" kern="0" dirty="0" smtClean="0">
                <a:latin typeface="Arial" charset="0"/>
                <a:cs typeface="Arial" charset="0"/>
              </a:rPr>
              <a:t>COGCC has “initial” jurisdiction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800" kern="0" dirty="0" smtClean="0">
                <a:latin typeface="Arial" charset="0"/>
                <a:cs typeface="Arial" charset="0"/>
              </a:rPr>
              <a:t>Civil action is next step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315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55000" lnSpcReduction="2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COGCC Payment of Proceeds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5100" kern="0" dirty="0" smtClean="0">
                <a:latin typeface="Arial" charset="0"/>
                <a:cs typeface="Arial" charset="0"/>
              </a:rPr>
              <a:t>COGCC has limited jurisdiction; may determine:</a:t>
            </a:r>
          </a:p>
          <a:p>
            <a:pPr marL="914400" lvl="1" indent="-57150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kern="0" dirty="0" smtClean="0">
                <a:latin typeface="Arial" charset="0"/>
                <a:cs typeface="Arial" charset="0"/>
              </a:rPr>
              <a:t>The </a:t>
            </a:r>
            <a:r>
              <a:rPr lang="en-US" sz="3600" kern="0" dirty="0">
                <a:latin typeface="Arial" charset="0"/>
                <a:cs typeface="Arial" charset="0"/>
              </a:rPr>
              <a:t>date on which payment of proceeds is due a payee under subsection (2) </a:t>
            </a:r>
            <a:r>
              <a:rPr lang="en-US" sz="3600" kern="0" dirty="0" smtClean="0">
                <a:latin typeface="Arial" charset="0"/>
                <a:cs typeface="Arial" charset="0"/>
              </a:rPr>
              <a:t>of this </a:t>
            </a:r>
            <a:r>
              <a:rPr lang="en-US" sz="3600" kern="0" dirty="0">
                <a:latin typeface="Arial" charset="0"/>
                <a:cs typeface="Arial" charset="0"/>
              </a:rPr>
              <a:t>section;</a:t>
            </a:r>
          </a:p>
          <a:p>
            <a:pPr marL="914400" lvl="1" indent="-57150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kern="0" dirty="0" smtClean="0">
                <a:latin typeface="Arial" charset="0"/>
                <a:cs typeface="Arial" charset="0"/>
              </a:rPr>
              <a:t>The </a:t>
            </a:r>
            <a:r>
              <a:rPr lang="en-US" sz="3600" kern="0" dirty="0">
                <a:latin typeface="Arial" charset="0"/>
                <a:cs typeface="Arial" charset="0"/>
              </a:rPr>
              <a:t>existence or nonexistence of an occurrence pursuant to subsection (3) of </a:t>
            </a:r>
            <a:r>
              <a:rPr lang="en-US" sz="3600" kern="0" dirty="0" smtClean="0">
                <a:latin typeface="Arial" charset="0"/>
                <a:cs typeface="Arial" charset="0"/>
              </a:rPr>
              <a:t>this section </a:t>
            </a:r>
            <a:r>
              <a:rPr lang="en-US" sz="3600" kern="0" dirty="0">
                <a:latin typeface="Arial" charset="0"/>
                <a:cs typeface="Arial" charset="0"/>
              </a:rPr>
              <a:t>which would justifiably cause a delay in payment; and</a:t>
            </a:r>
          </a:p>
          <a:p>
            <a:pPr marL="914400" lvl="1" indent="-57150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600" kern="0" dirty="0" smtClean="0">
                <a:latin typeface="Arial" charset="0"/>
                <a:cs typeface="Arial" charset="0"/>
              </a:rPr>
              <a:t>The </a:t>
            </a:r>
            <a:r>
              <a:rPr lang="en-US" sz="3600" kern="0" dirty="0">
                <a:latin typeface="Arial" charset="0"/>
                <a:cs typeface="Arial" charset="0"/>
              </a:rPr>
              <a:t>amount of the proceeds plus interest, if any, due a payee by a payer.</a:t>
            </a:r>
            <a:endParaRPr lang="en-US" sz="2800" kern="0" dirty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1179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COGCC Payment of Proceeds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600" kern="0" dirty="0" smtClean="0">
                <a:latin typeface="Arial" charset="0"/>
                <a:cs typeface="Arial" charset="0"/>
              </a:rPr>
              <a:t>May request hearing with at least 20 days notice to </a:t>
            </a:r>
            <a:r>
              <a:rPr lang="en-US" sz="3600" kern="0" dirty="0" err="1" smtClean="0">
                <a:latin typeface="Arial" charset="0"/>
                <a:cs typeface="Arial" charset="0"/>
              </a:rPr>
              <a:t>payor</a:t>
            </a:r>
            <a:endParaRPr lang="en-US" sz="3600" kern="0" dirty="0" smtClean="0">
              <a:latin typeface="Arial" charset="0"/>
              <a:cs typeface="Arial" charset="0"/>
            </a:endParaRP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600" kern="0" dirty="0" smtClean="0">
                <a:latin typeface="Arial" charset="0"/>
                <a:cs typeface="Arial" charset="0"/>
              </a:rPr>
              <a:t>Not a common process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175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lnSpcReduction="1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COGCC Payment of Proceeds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600" kern="0" dirty="0" smtClean="0">
                <a:latin typeface="Arial" charset="0"/>
                <a:cs typeface="Arial" charset="0"/>
              </a:rPr>
              <a:t>Form 37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800" kern="0" dirty="0" smtClean="0">
                <a:latin typeface="Arial" charset="0"/>
                <a:cs typeface="Arial" charset="0"/>
              </a:rPr>
              <a:t>Request for info, prerequisite for form 38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800" kern="0" dirty="0" smtClean="0">
                <a:latin typeface="Arial" charset="0"/>
                <a:cs typeface="Arial" charset="0"/>
              </a:rPr>
              <a:t>60 days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600" kern="0" dirty="0">
                <a:latin typeface="Arial" charset="0"/>
                <a:cs typeface="Arial" charset="0"/>
              </a:rPr>
              <a:t>Form </a:t>
            </a:r>
            <a:r>
              <a:rPr lang="en-US" sz="3600" kern="0" dirty="0" smtClean="0">
                <a:latin typeface="Arial" charset="0"/>
                <a:cs typeface="Arial" charset="0"/>
              </a:rPr>
              <a:t>38</a:t>
            </a:r>
            <a:endParaRPr lang="en-US" sz="3600" kern="0" dirty="0">
              <a:latin typeface="Arial" charset="0"/>
              <a:cs typeface="Arial" charset="0"/>
            </a:endParaRP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800" kern="0" dirty="0" smtClean="0">
                <a:latin typeface="Arial" charset="0"/>
                <a:cs typeface="Arial" charset="0"/>
              </a:rPr>
              <a:t>Application for hearing</a:t>
            </a:r>
            <a:endParaRPr lang="en-US" sz="2800" kern="0" dirty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7256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Payment of Proceeds hearing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2800" kern="0" dirty="0" smtClean="0">
                <a:latin typeface="Arial" charset="0"/>
                <a:cs typeface="Arial" charset="0"/>
              </a:rPr>
              <a:t>Very rare, usually settled</a:t>
            </a:r>
            <a:endParaRPr lang="en-US" sz="2800" kern="0" dirty="0">
              <a:latin typeface="Arial" charset="0"/>
              <a:cs typeface="Arial" charset="0"/>
            </a:endParaRP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2800" kern="0" dirty="0" smtClean="0">
                <a:latin typeface="Arial" charset="0"/>
                <a:cs typeface="Arial" charset="0"/>
              </a:rPr>
              <a:t>Commission may aware interest, costs and attorneys’ fees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2800" kern="0" dirty="0" smtClean="0">
                <a:latin typeface="Arial" charset="0"/>
                <a:cs typeface="Arial" charset="0"/>
              </a:rPr>
              <a:t>Cannot adjudicate contractual disputes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292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740834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Case Study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The Deadbeat Operator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600" kern="0" dirty="0" smtClean="0">
                <a:latin typeface="Arial" charset="0"/>
                <a:cs typeface="Arial" charset="0"/>
              </a:rPr>
              <a:t>Operator would not pay </a:t>
            </a:r>
            <a:r>
              <a:rPr lang="en-US" sz="3600" kern="0" dirty="0">
                <a:latin typeface="Arial" charset="0"/>
                <a:cs typeface="Arial" charset="0"/>
              </a:rPr>
              <a:t>5% non-op </a:t>
            </a:r>
            <a:r>
              <a:rPr lang="en-US" sz="3600" kern="0" dirty="0" smtClean="0">
                <a:latin typeface="Arial" charset="0"/>
                <a:cs typeface="Arial" charset="0"/>
              </a:rPr>
              <a:t>owner, claiming a title dispute on 2.5% excused payment on full 5%</a:t>
            </a:r>
            <a:endParaRPr lang="en-US" sz="2800" kern="0" dirty="0" smtClean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665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740834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Case Study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The Opportunistic Operator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600" kern="0" dirty="0" smtClean="0">
                <a:latin typeface="Arial" charset="0"/>
                <a:cs typeface="Arial" charset="0"/>
              </a:rPr>
              <a:t>Operator claimed non-operator had not properly elected into the well</a:t>
            </a:r>
            <a:endParaRPr lang="en-US" sz="2800" kern="0" dirty="0" smtClean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572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38200" y="2971800"/>
            <a:ext cx="7408333" cy="290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spcAft>
                <a:spcPts val="1200"/>
              </a:spcAft>
              <a:buClr>
                <a:srgbClr val="80B606"/>
              </a:buClr>
              <a:buNone/>
            </a:pPr>
            <a:r>
              <a:rPr lang="en-US" sz="4000" kern="0" dirty="0" smtClean="0">
                <a:latin typeface="Arial" charset="0"/>
                <a:cs typeface="Arial" charset="0"/>
              </a:rPr>
              <a:t>Focus of Presentation</a:t>
            </a:r>
          </a:p>
          <a:p>
            <a:pPr algn="ctr">
              <a:spcAft>
                <a:spcPts val="1200"/>
              </a:spcAft>
              <a:buClr>
                <a:srgbClr val="80B606"/>
              </a:buClr>
            </a:pPr>
            <a:r>
              <a:rPr lang="en-US" sz="3200" kern="0" dirty="0">
                <a:latin typeface="Arial" charset="0"/>
                <a:cs typeface="Arial" charset="0"/>
              </a:rPr>
              <a:t>Colorado</a:t>
            </a:r>
          </a:p>
          <a:p>
            <a:pPr algn="ctr">
              <a:spcAft>
                <a:spcPts val="1200"/>
              </a:spcAft>
              <a:buClr>
                <a:srgbClr val="80B606"/>
              </a:buClr>
            </a:pPr>
            <a:r>
              <a:rPr lang="en-US" sz="3200" kern="0" dirty="0" smtClean="0">
                <a:latin typeface="Arial" charset="0"/>
                <a:cs typeface="Arial" charset="0"/>
              </a:rPr>
              <a:t>North Dakota</a:t>
            </a:r>
            <a:endParaRPr lang="en-US" sz="3200" kern="0" dirty="0">
              <a:latin typeface="Arial" charset="0"/>
              <a:cs typeface="Arial" charset="0"/>
            </a:endParaRPr>
          </a:p>
          <a:p>
            <a:pPr algn="ctr">
              <a:spcAft>
                <a:spcPts val="1200"/>
              </a:spcAft>
              <a:buClr>
                <a:srgbClr val="80B606"/>
              </a:buClr>
            </a:pPr>
            <a:r>
              <a:rPr lang="en-US" sz="3200" kern="0" dirty="0" smtClean="0">
                <a:latin typeface="Arial" charset="0"/>
                <a:cs typeface="Arial" charset="0"/>
              </a:rPr>
              <a:t>Wyoming</a:t>
            </a:r>
            <a:endParaRPr lang="en-US" sz="3200" kern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562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740834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Case Study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The Deadbeat Non-Operator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600" kern="0" dirty="0" smtClean="0">
                <a:latin typeface="Arial" charset="0"/>
                <a:cs typeface="Arial" charset="0"/>
              </a:rPr>
              <a:t>Non-operator would not pay its share after it elected into a well that turned out to be a poor well</a:t>
            </a:r>
            <a:endParaRPr lang="en-US" sz="2800" kern="0" dirty="0" smtClean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96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740834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Case Study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The Deadbeat Non-Operator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600" kern="0" dirty="0" smtClean="0">
                <a:latin typeface="Arial" charset="0"/>
                <a:cs typeface="Arial" charset="0"/>
              </a:rPr>
              <a:t>Financially strapped non-operator would not pay its share after reasonable cash call request(s)</a:t>
            </a:r>
            <a:endParaRPr lang="en-US" sz="2800" kern="0" dirty="0" smtClean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435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431800" y="2286000"/>
            <a:ext cx="8280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lnSpcReduction="1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spcAft>
                <a:spcPts val="1200"/>
              </a:spcAft>
              <a:buClr>
                <a:srgbClr val="80B606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Two aspects of pooling</a:t>
            </a:r>
          </a:p>
          <a:p>
            <a:pPr marL="914400" lvl="1" indent="-4572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kern="0" dirty="0" smtClean="0">
                <a:latin typeface="Arial" charset="0"/>
                <a:cs typeface="Arial" charset="0"/>
              </a:rPr>
              <a:t>Commission may pool all interests</a:t>
            </a:r>
          </a:p>
          <a:p>
            <a:pPr lvl="2">
              <a:spcAft>
                <a:spcPts val="1200"/>
              </a:spcAft>
              <a:buClr>
                <a:srgbClr val="80B606"/>
              </a:buClr>
              <a:buFont typeface="Arial" panose="020B0604020202020204" pitchFamily="34" charset="0"/>
              <a:buChar char="−"/>
            </a:pPr>
            <a:r>
              <a:rPr lang="en-US" sz="1800" kern="0" dirty="0" smtClean="0">
                <a:latin typeface="Arial" charset="0"/>
                <a:cs typeface="Arial" charset="0"/>
              </a:rPr>
              <a:t>Production from one tract </a:t>
            </a:r>
            <a:r>
              <a:rPr lang="en-US" sz="1800" kern="0" dirty="0">
                <a:latin typeface="Arial" charset="0"/>
                <a:cs typeface="Arial" charset="0"/>
              </a:rPr>
              <a:t>deemed produced from all tracts</a:t>
            </a:r>
          </a:p>
          <a:p>
            <a:pPr marL="914400" lvl="1" indent="-45720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400" kern="0" dirty="0">
                <a:latin typeface="Arial" charset="0"/>
                <a:cs typeface="Arial" charset="0"/>
              </a:rPr>
              <a:t>Cost Recovery - § 34-60-116(7) allows consenting parties to recover certain costs from non-consenting owners</a:t>
            </a:r>
          </a:p>
          <a:p>
            <a:pPr lvl="2">
              <a:spcAft>
                <a:spcPts val="1200"/>
              </a:spcAft>
              <a:buClr>
                <a:srgbClr val="80B606"/>
              </a:buClr>
              <a:buFont typeface="Arial" panose="020B0604020202020204" pitchFamily="34" charset="0"/>
              <a:buChar char="−"/>
            </a:pPr>
            <a:r>
              <a:rPr lang="en-US" sz="1800" kern="0" dirty="0" smtClean="0">
                <a:latin typeface="Arial" charset="0"/>
                <a:cs typeface="Arial" charset="0"/>
              </a:rPr>
              <a:t>100</a:t>
            </a:r>
            <a:r>
              <a:rPr lang="en-US" sz="1800" kern="0" dirty="0">
                <a:latin typeface="Arial" charset="0"/>
                <a:cs typeface="Arial" charset="0"/>
              </a:rPr>
              <a:t>% of surface equipment </a:t>
            </a:r>
            <a:r>
              <a:rPr lang="en-US" sz="1800" kern="0" dirty="0" smtClean="0">
                <a:latin typeface="Arial" charset="0"/>
                <a:cs typeface="Arial" charset="0"/>
              </a:rPr>
              <a:t>and operating costs</a:t>
            </a:r>
            <a:endParaRPr lang="en-US" sz="1800" kern="0" dirty="0">
              <a:latin typeface="Arial" charset="0"/>
              <a:cs typeface="Arial" charset="0"/>
            </a:endParaRPr>
          </a:p>
          <a:p>
            <a:pPr lvl="2">
              <a:spcAft>
                <a:spcPts val="1200"/>
              </a:spcAft>
              <a:buClr>
                <a:srgbClr val="80B606"/>
              </a:buClr>
              <a:buFont typeface="Arial" panose="020B0604020202020204" pitchFamily="34" charset="0"/>
              <a:buChar char="−"/>
            </a:pPr>
            <a:r>
              <a:rPr lang="en-US" sz="1800" kern="0" dirty="0" smtClean="0">
                <a:latin typeface="Arial" charset="0"/>
                <a:cs typeface="Arial" charset="0"/>
              </a:rPr>
              <a:t>200</a:t>
            </a:r>
            <a:r>
              <a:rPr lang="en-US" sz="1800" kern="0" dirty="0">
                <a:latin typeface="Arial" charset="0"/>
                <a:cs typeface="Arial" charset="0"/>
              </a:rPr>
              <a:t>% of the costs of drilling and </a:t>
            </a:r>
            <a:r>
              <a:rPr lang="en-US" sz="1800" kern="0" dirty="0" smtClean="0">
                <a:latin typeface="Arial" charset="0"/>
                <a:cs typeface="Arial" charset="0"/>
              </a:rPr>
              <a:t>completion</a:t>
            </a:r>
          </a:p>
          <a:p>
            <a:pPr lvl="2">
              <a:spcAft>
                <a:spcPts val="1200"/>
              </a:spcAft>
              <a:buClr>
                <a:srgbClr val="80B606"/>
              </a:buClr>
              <a:buFont typeface="Arial" panose="020B0604020202020204" pitchFamily="34" charset="0"/>
              <a:buChar char="−"/>
            </a:pPr>
            <a:r>
              <a:rPr lang="en-US" sz="1800" kern="0" dirty="0" smtClean="0">
                <a:latin typeface="Arial" charset="0"/>
                <a:cs typeface="Arial" charset="0"/>
              </a:rPr>
              <a:t>Retroactive to the date of the application or when costs were first incurred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−"/>
            </a:pPr>
            <a:endParaRPr lang="en-US" sz="2400" kern="0" dirty="0" smtClean="0">
              <a:latin typeface="Arial" charset="0"/>
              <a:cs typeface="Arial" charset="0"/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−"/>
            </a:pPr>
            <a:endParaRPr lang="en-US" sz="2400" kern="0" dirty="0" smtClean="0">
              <a:latin typeface="Arial" charset="0"/>
              <a:cs typeface="Arial" charset="0"/>
            </a:endParaRPr>
          </a:p>
          <a:p>
            <a:pPr>
              <a:spcAft>
                <a:spcPts val="1200"/>
              </a:spcAft>
              <a:buClr>
                <a:srgbClr val="80B606"/>
              </a:buClr>
            </a:pPr>
            <a:endParaRPr lang="en-US" sz="2400" kern="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Pooling </a:t>
            </a:r>
            <a:r>
              <a:rPr lang="en-US" sz="4800" dirty="0">
                <a:solidFill>
                  <a:schemeClr val="bg1"/>
                </a:solidFill>
              </a:rPr>
              <a:t>- C.R.S. </a:t>
            </a:r>
            <a:r>
              <a:rPr lang="en-US" sz="4800" dirty="0" smtClean="0">
                <a:solidFill>
                  <a:schemeClr val="bg1"/>
                </a:solidFill>
              </a:rPr>
              <a:t>§ 34-60-116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557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514600"/>
            <a:ext cx="7408333" cy="41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spcAft>
                <a:spcPts val="1200"/>
              </a:spcAft>
              <a:buClr>
                <a:srgbClr val="80B606"/>
              </a:buClr>
              <a:buNone/>
            </a:pPr>
            <a:r>
              <a:rPr lang="en-US" sz="3200" b="1" u="sng" kern="0" dirty="0" smtClean="0">
                <a:latin typeface="Arial" charset="0"/>
                <a:cs typeface="Arial" charset="0"/>
              </a:rPr>
              <a:t>CO, ND and WY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400" kern="0" dirty="0" smtClean="0">
                <a:latin typeface="Arial" charset="0"/>
                <a:cs typeface="Arial" charset="0"/>
              </a:rPr>
              <a:t>UMI owners entitled to Royalty BPO?</a:t>
            </a:r>
            <a:endParaRPr lang="en-US" sz="2400" kern="0" dirty="0">
              <a:latin typeface="Arial" charset="0"/>
              <a:cs typeface="Arial" charset="0"/>
            </a:endParaRP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400" kern="0" dirty="0" smtClean="0">
                <a:latin typeface="Arial" charset="0"/>
                <a:cs typeface="Arial" charset="0"/>
              </a:rPr>
              <a:t>Must send election &amp; AFE to all WI owners and “reasonable” lease offer to UMI owners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400" kern="0" dirty="0" smtClean="0">
                <a:latin typeface="Arial" charset="0"/>
                <a:cs typeface="Arial" charset="0"/>
              </a:rPr>
              <a:t>Must be delivered </a:t>
            </a:r>
            <a:r>
              <a:rPr lang="en-US" sz="2400" i="1" kern="0" dirty="0" smtClean="0">
                <a:latin typeface="Arial" charset="0"/>
                <a:cs typeface="Arial" charset="0"/>
              </a:rPr>
              <a:t>x </a:t>
            </a:r>
            <a:r>
              <a:rPr lang="en-US" sz="2400" kern="0" dirty="0" smtClean="0">
                <a:latin typeface="Arial" charset="0"/>
                <a:cs typeface="Arial" charset="0"/>
              </a:rPr>
              <a:t>days </a:t>
            </a:r>
            <a:r>
              <a:rPr lang="en-US" sz="2400" kern="0" dirty="0">
                <a:latin typeface="Arial" charset="0"/>
                <a:cs typeface="Arial" charset="0"/>
              </a:rPr>
              <a:t>prior to </a:t>
            </a:r>
            <a:r>
              <a:rPr lang="en-US" sz="2400" kern="0" dirty="0" smtClean="0">
                <a:latin typeface="Arial" charset="0"/>
                <a:cs typeface="Arial" charset="0"/>
              </a:rPr>
              <a:t>hearing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400" kern="0" dirty="0" smtClean="0">
                <a:latin typeface="Arial" charset="0"/>
                <a:cs typeface="Arial" charset="0"/>
              </a:rPr>
              <a:t>File </a:t>
            </a:r>
            <a:r>
              <a:rPr lang="en-US" sz="2400" kern="0" dirty="0">
                <a:latin typeface="Arial" charset="0"/>
                <a:cs typeface="Arial" charset="0"/>
              </a:rPr>
              <a:t>at any time (before or after well is drilled</a:t>
            </a:r>
            <a:r>
              <a:rPr lang="en-US" sz="2400" kern="0" dirty="0" smtClean="0">
                <a:latin typeface="Arial" charset="0"/>
                <a:cs typeface="Arial" charset="0"/>
              </a:rPr>
              <a:t>)</a:t>
            </a:r>
          </a:p>
          <a:p>
            <a:pPr lvl="1">
              <a:spcAft>
                <a:spcPts val="1200"/>
              </a:spcAft>
              <a:buClr>
                <a:srgbClr val="80B606"/>
              </a:buClr>
            </a:pPr>
            <a:r>
              <a:rPr lang="en-US" sz="2000" kern="0" dirty="0" smtClean="0">
                <a:latin typeface="Arial" charset="0"/>
                <a:cs typeface="Arial" charset="0"/>
              </a:rPr>
              <a:t>File prior to drilling to avoid trespass (not settled law in CO)</a:t>
            </a:r>
          </a:p>
          <a:p>
            <a:pPr lvl="1">
              <a:spcAft>
                <a:spcPts val="1200"/>
              </a:spcAft>
              <a:buClr>
                <a:srgbClr val="80B606"/>
              </a:buClr>
            </a:pPr>
            <a:r>
              <a:rPr lang="en-US" sz="2000" kern="0" dirty="0" smtClean="0">
                <a:latin typeface="Arial" charset="0"/>
                <a:cs typeface="Arial" charset="0"/>
              </a:rPr>
              <a:t>File at any time for cost recovery</a:t>
            </a:r>
            <a:endParaRPr lang="en-US" sz="2000" kern="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Pooling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986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514600"/>
            <a:ext cx="7408333" cy="41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spcAft>
                <a:spcPts val="1200"/>
              </a:spcAft>
              <a:buClr>
                <a:srgbClr val="80B606"/>
              </a:buClr>
              <a:buNone/>
            </a:pPr>
            <a:r>
              <a:rPr lang="en-US" sz="3200" b="1" u="sng" kern="0" dirty="0" smtClean="0">
                <a:latin typeface="Arial" charset="0"/>
                <a:cs typeface="Arial" charset="0"/>
              </a:rPr>
              <a:t>CO, ND and WY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400" kern="0" dirty="0" smtClean="0">
                <a:latin typeface="Arial" charset="0"/>
                <a:cs typeface="Arial" charset="0"/>
              </a:rPr>
              <a:t>CO – 200%-100% downhole-surface penalty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400" kern="0" dirty="0" smtClean="0">
                <a:latin typeface="Arial" charset="0"/>
                <a:cs typeface="Arial" charset="0"/>
              </a:rPr>
              <a:t>WY – 100% surface, up to 300% downhole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400" kern="0" dirty="0" smtClean="0">
                <a:latin typeface="Arial" charset="0"/>
                <a:cs typeface="Arial" charset="0"/>
              </a:rPr>
              <a:t>ND – 100% surface, 200% downhole, 50% UMI</a:t>
            </a:r>
          </a:p>
          <a:p>
            <a:pPr lvl="1">
              <a:spcAft>
                <a:spcPts val="1200"/>
              </a:spcAft>
              <a:buClr>
                <a:srgbClr val="80B606"/>
              </a:buClr>
            </a:pPr>
            <a:r>
              <a:rPr lang="en-US" sz="2000" kern="0" dirty="0" smtClean="0">
                <a:latin typeface="Arial" charset="0"/>
                <a:cs typeface="Arial" charset="0"/>
              </a:rPr>
              <a:t>Pre-2009, </a:t>
            </a:r>
            <a:r>
              <a:rPr lang="en-US" sz="2000" dirty="0"/>
              <a:t>acreage weighted </a:t>
            </a:r>
            <a:r>
              <a:rPr lang="en-US" sz="2000" dirty="0" smtClean="0"/>
              <a:t>average royalty ≥ 1/8</a:t>
            </a:r>
          </a:p>
          <a:p>
            <a:pPr lvl="1">
              <a:spcAft>
                <a:spcPts val="1200"/>
              </a:spcAft>
              <a:buClr>
                <a:srgbClr val="80B606"/>
              </a:buClr>
            </a:pPr>
            <a:r>
              <a:rPr lang="en-US" sz="2000" kern="0" dirty="0" smtClean="0"/>
              <a:t>Post-2009, </a:t>
            </a:r>
            <a:r>
              <a:rPr lang="en-US" sz="2000" dirty="0"/>
              <a:t>acreage weighted </a:t>
            </a:r>
            <a:r>
              <a:rPr lang="en-US" sz="2000" dirty="0" smtClean="0"/>
              <a:t>average or 16%</a:t>
            </a:r>
            <a:endParaRPr lang="en-US" sz="2000" kern="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Pooling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454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93233" y="2638424"/>
            <a:ext cx="7357534" cy="3762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>
              <a:spcAft>
                <a:spcPts val="1200"/>
              </a:spcAft>
              <a:buClr>
                <a:srgbClr val="80B606"/>
              </a:buClr>
              <a:buNone/>
            </a:pPr>
            <a:r>
              <a:rPr lang="en-US" sz="3500" kern="0" dirty="0" smtClean="0">
                <a:latin typeface="Arial" charset="0"/>
                <a:cs typeface="Arial" charset="0"/>
              </a:rPr>
              <a:t>Colorado</a:t>
            </a:r>
            <a:endParaRPr lang="en-US" sz="3500" kern="0" dirty="0">
              <a:latin typeface="Arial" charset="0"/>
              <a:cs typeface="Arial" charset="0"/>
            </a:endParaRP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200" kern="0" dirty="0" smtClean="0">
                <a:latin typeface="Arial" charset="0"/>
                <a:cs typeface="Arial" charset="0"/>
              </a:rPr>
              <a:t>Pre-2012, cost recovery was multi-well 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200" kern="0" dirty="0" smtClean="0">
                <a:latin typeface="Arial" charset="0"/>
                <a:cs typeface="Arial" charset="0"/>
              </a:rPr>
              <a:t>2012 – 2017 </a:t>
            </a:r>
            <a:r>
              <a:rPr lang="en-US" sz="2200" kern="0" dirty="0">
                <a:latin typeface="Arial" charset="0"/>
                <a:cs typeface="Arial" charset="0"/>
              </a:rPr>
              <a:t>cost recovery </a:t>
            </a:r>
            <a:r>
              <a:rPr lang="en-US" sz="2200" kern="0" dirty="0" smtClean="0">
                <a:latin typeface="Arial" charset="0"/>
                <a:cs typeface="Arial" charset="0"/>
              </a:rPr>
              <a:t>was single-well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200" kern="0" dirty="0" smtClean="0">
                <a:latin typeface="Arial" charset="0"/>
                <a:cs typeface="Arial" charset="0"/>
              </a:rPr>
              <a:t>2017 - </a:t>
            </a:r>
            <a:r>
              <a:rPr lang="en-US" sz="2200" kern="0" dirty="0">
                <a:latin typeface="Arial" charset="0"/>
                <a:cs typeface="Arial" charset="0"/>
              </a:rPr>
              <a:t>? cost recovery </a:t>
            </a:r>
            <a:r>
              <a:rPr lang="en-US" sz="2200" kern="0" dirty="0" smtClean="0">
                <a:latin typeface="Arial" charset="0"/>
                <a:cs typeface="Arial" charset="0"/>
              </a:rPr>
              <a:t>is back to multi-well with conditions</a:t>
            </a:r>
          </a:p>
          <a:p>
            <a:pPr marL="125730" indent="0">
              <a:spcAft>
                <a:spcPts val="1200"/>
              </a:spcAft>
              <a:buClr>
                <a:srgbClr val="80B606"/>
              </a:buClr>
              <a:buNone/>
            </a:pPr>
            <a:r>
              <a:rPr lang="en-US" sz="3500" kern="0" dirty="0" smtClean="0">
                <a:latin typeface="Arial" charset="0"/>
                <a:cs typeface="Arial" charset="0"/>
              </a:rPr>
              <a:t>Wyoming and North Dakota</a:t>
            </a:r>
            <a:endParaRPr lang="en-US" sz="3500" kern="0" dirty="0">
              <a:latin typeface="Arial" charset="0"/>
              <a:cs typeface="Arial" charset="0"/>
            </a:endParaRPr>
          </a:p>
          <a:p>
            <a:pPr marL="125730" indent="0">
              <a:spcAft>
                <a:spcPts val="1200"/>
              </a:spcAft>
              <a:buClr>
                <a:srgbClr val="80B606"/>
              </a:buClr>
              <a:buNone/>
            </a:pPr>
            <a:endParaRPr lang="en-US" sz="2200" kern="0" dirty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Pooling</a:t>
            </a:r>
            <a:r>
              <a:rPr lang="en-US" sz="4800" dirty="0">
                <a:solidFill>
                  <a:schemeClr val="bg1"/>
                </a:solidFill>
              </a:rPr>
              <a:t/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Multi-well cost </a:t>
            </a:r>
            <a:r>
              <a:rPr lang="en-US" sz="4800" dirty="0" smtClean="0">
                <a:solidFill>
                  <a:schemeClr val="bg1"/>
                </a:solidFill>
              </a:rPr>
              <a:t>recovery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547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Pooling Disputes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93233" y="2667000"/>
            <a:ext cx="7408333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>
              <a:spcAft>
                <a:spcPts val="1200"/>
              </a:spcAft>
              <a:buClr>
                <a:srgbClr val="80B606"/>
              </a:buClr>
              <a:buNone/>
            </a:pPr>
            <a:r>
              <a:rPr lang="en-US" sz="4000" kern="0" dirty="0">
                <a:latin typeface="Arial" charset="0"/>
                <a:cs typeface="Arial" charset="0"/>
              </a:rPr>
              <a:t>Reasonable Actual Costs</a:t>
            </a:r>
            <a:endParaRPr lang="en-US" sz="2800" kern="0" dirty="0">
              <a:latin typeface="Arial" charset="0"/>
              <a:cs typeface="Arial" charset="0"/>
            </a:endParaRP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800" kern="0" dirty="0">
                <a:latin typeface="Arial" charset="0"/>
                <a:cs typeface="Arial" charset="0"/>
              </a:rPr>
              <a:t>Case Study – cold stack </a:t>
            </a:r>
            <a:r>
              <a:rPr lang="en-US" sz="2800" kern="0" dirty="0" smtClean="0">
                <a:latin typeface="Arial" charset="0"/>
                <a:cs typeface="Arial" charset="0"/>
              </a:rPr>
              <a:t>charges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800" kern="0" dirty="0" smtClean="0">
                <a:latin typeface="Arial" charset="0"/>
                <a:cs typeface="Arial" charset="0"/>
              </a:rPr>
              <a:t>Case Study – science experiments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800" kern="0" dirty="0" smtClean="0">
                <a:latin typeface="Arial" charset="0"/>
                <a:cs typeface="Arial" charset="0"/>
              </a:rPr>
              <a:t>Case Study – outdated AFE</a:t>
            </a:r>
            <a:endParaRPr lang="en-US" sz="2800" kern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489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132417" y="2895600"/>
            <a:ext cx="6879167" cy="320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spcAft>
                <a:spcPts val="1200"/>
              </a:spcAft>
              <a:buClr>
                <a:srgbClr val="80B606"/>
              </a:buClr>
              <a:buNone/>
            </a:pPr>
            <a:r>
              <a:rPr lang="en-US" sz="3500" kern="0" dirty="0" smtClean="0">
                <a:latin typeface="Arial" charset="0"/>
                <a:cs typeface="Arial" charset="0"/>
              </a:rPr>
              <a:t>Useful tool for operators</a:t>
            </a:r>
          </a:p>
          <a:p>
            <a:pPr lvl="1">
              <a:spcAft>
                <a:spcPts val="1200"/>
              </a:spcAft>
              <a:buClr>
                <a:srgbClr val="80B606"/>
              </a:buClr>
            </a:pPr>
            <a:r>
              <a:rPr lang="en-US" sz="2200" kern="0" dirty="0" smtClean="0">
                <a:latin typeface="Arial" charset="0"/>
                <a:cs typeface="Arial" charset="0"/>
              </a:rPr>
              <a:t>Deadbeat </a:t>
            </a:r>
            <a:r>
              <a:rPr lang="en-US" sz="2200" kern="0" dirty="0">
                <a:latin typeface="Arial" charset="0"/>
                <a:cs typeface="Arial" charset="0"/>
              </a:rPr>
              <a:t>participating non-operator</a:t>
            </a:r>
          </a:p>
          <a:p>
            <a:pPr lvl="1">
              <a:spcAft>
                <a:spcPts val="1200"/>
              </a:spcAft>
              <a:buClr>
                <a:srgbClr val="80B606"/>
              </a:buClr>
            </a:pPr>
            <a:r>
              <a:rPr lang="en-US" sz="2200" kern="0" dirty="0">
                <a:latin typeface="Arial" charset="0"/>
                <a:cs typeface="Arial" charset="0"/>
              </a:rPr>
              <a:t>Suspense fund resolution</a:t>
            </a:r>
          </a:p>
          <a:p>
            <a:pPr lvl="1">
              <a:spcAft>
                <a:spcPts val="1200"/>
              </a:spcAft>
              <a:buClr>
                <a:srgbClr val="80B606"/>
              </a:buClr>
            </a:pPr>
            <a:r>
              <a:rPr lang="en-US" sz="2200" kern="0" dirty="0">
                <a:latin typeface="Arial" charset="0"/>
                <a:cs typeface="Arial" charset="0"/>
              </a:rPr>
              <a:t>Legacy lease amendment (no pooling authority, 40/640 limitations, etc.)</a:t>
            </a:r>
          </a:p>
          <a:p>
            <a:pPr lvl="1">
              <a:spcAft>
                <a:spcPts val="1200"/>
              </a:spcAft>
              <a:buClr>
                <a:srgbClr val="80B606"/>
              </a:buClr>
            </a:pPr>
            <a:endParaRPr lang="en-US" sz="2400" kern="0" dirty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Pooling to Fix Problems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085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657476"/>
            <a:ext cx="7408333" cy="4048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>
              <a:spcAft>
                <a:spcPts val="1200"/>
              </a:spcAft>
              <a:buClr>
                <a:srgbClr val="80B606"/>
              </a:buClr>
              <a:buNone/>
            </a:pPr>
            <a:r>
              <a:rPr lang="en-US" sz="3600" kern="0" dirty="0" err="1" smtClean="0">
                <a:latin typeface="Arial" charset="0"/>
                <a:cs typeface="Arial" charset="0"/>
              </a:rPr>
              <a:t>Unlocatable</a:t>
            </a:r>
            <a:r>
              <a:rPr lang="en-US" sz="3600" kern="0" dirty="0" smtClean="0">
                <a:latin typeface="Arial" charset="0"/>
                <a:cs typeface="Arial" charset="0"/>
              </a:rPr>
              <a:t> parties, Colorado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000" kern="0" dirty="0" smtClean="0">
                <a:latin typeface="Arial" charset="0"/>
                <a:cs typeface="Arial" charset="0"/>
              </a:rPr>
              <a:t>In the case of UNLOCATABLE parties, application should be filed 90-100 days prior to hearing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000" kern="0" dirty="0" smtClean="0">
                <a:latin typeface="Arial" charset="0"/>
                <a:cs typeface="Arial" charset="0"/>
              </a:rPr>
              <a:t>Not just pooling – spacing and increased density as well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000" kern="0" dirty="0" smtClean="0">
                <a:latin typeface="Arial" charset="0"/>
                <a:cs typeface="Arial" charset="0"/>
              </a:rPr>
              <a:t>Requires 5 weeks of publication</a:t>
            </a:r>
          </a:p>
          <a:p>
            <a:pPr>
              <a:spcAft>
                <a:spcPts val="1200"/>
              </a:spcAft>
              <a:buClr>
                <a:srgbClr val="80B606"/>
              </a:buClr>
            </a:pPr>
            <a:r>
              <a:rPr lang="en-US" sz="2000" kern="0" dirty="0" smtClean="0">
                <a:latin typeface="Arial" charset="0"/>
                <a:cs typeface="Arial" charset="0"/>
              </a:rPr>
              <a:t>Must search county property, tax, and court records, Sec. State, and online databases like </a:t>
            </a:r>
            <a:r>
              <a:rPr lang="en-US" sz="2000" kern="0" dirty="0" err="1" smtClean="0">
                <a:latin typeface="Arial" charset="0"/>
                <a:cs typeface="Arial" charset="0"/>
              </a:rPr>
              <a:t>PeopleFinder</a:t>
            </a:r>
            <a:r>
              <a:rPr lang="en-US" sz="2000" kern="0" dirty="0" smtClean="0">
                <a:latin typeface="Arial" charset="0"/>
                <a:cs typeface="Arial" charset="0"/>
              </a:rPr>
              <a:t> or Lexis Nexis.</a:t>
            </a:r>
            <a:endParaRPr lang="en-US" kern="0" dirty="0">
              <a:latin typeface="Arial" charset="0"/>
              <a:cs typeface="Arial" charset="0"/>
            </a:endParaRP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Pooling to Fix Problems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613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 txBox="1">
            <a:spLocks noGrp="1"/>
          </p:cNvSpPr>
          <p:nvPr>
            <p:ph type="title"/>
          </p:nvPr>
        </p:nvSpPr>
        <p:spPr>
          <a:xfrm>
            <a:off x="2247900" y="533400"/>
            <a:ext cx="4648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lang="en-US" sz="3600" b="1" i="0" u="none" strike="noStrike" cap="none" baseline="0" dirty="0">
                <a:solidFill>
                  <a:schemeClr val="bg1"/>
                </a:solidFill>
                <a:latin typeface="Lustria"/>
                <a:ea typeface="Lustria"/>
                <a:cs typeface="Lustria"/>
                <a:sym typeface="Lustria"/>
              </a:rPr>
              <a:t>  </a:t>
            </a:r>
            <a:r>
              <a:rPr lang="en-US" sz="4800" b="1" i="0" u="none" strike="noStrike" cap="none" baseline="0" dirty="0">
                <a:solidFill>
                  <a:schemeClr val="bg1"/>
                </a:solidFill>
                <a:latin typeface="Lustria"/>
                <a:ea typeface="Lustria"/>
                <a:cs typeface="Lustria"/>
                <a:sym typeface="Lustria"/>
              </a:rPr>
              <a:t>Thank you!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0682" y="5029200"/>
            <a:ext cx="33026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dirty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t>James Parrot</a:t>
            </a:r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algn="ctr"/>
            <a:r>
              <a:rPr lang="en-US" sz="1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(303) 407-4438</a:t>
            </a:r>
          </a:p>
          <a:p>
            <a:pPr algn="ctr"/>
            <a:r>
              <a:rPr lang="en-US" sz="1400" kern="0" dirty="0" smtClean="0">
                <a:solidFill>
                  <a:srgbClr val="000000"/>
                </a:solidFill>
                <a:cs typeface="Arial"/>
                <a:sym typeface="Arial"/>
                <a:rtl val="0"/>
              </a:rPr>
              <a:t>jparrot@bwenergylaw.com</a:t>
            </a:r>
          </a:p>
          <a:p>
            <a:pPr algn="ctr"/>
            <a:endParaRPr lang="en-US" sz="1400" kern="0" dirty="0" smtClea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algn="ctr"/>
            <a:r>
              <a:rPr lang="en-US" sz="1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Beatty &amp; Wozniak, P.C.</a:t>
            </a:r>
          </a:p>
          <a:p>
            <a:pPr algn="ctr"/>
            <a:r>
              <a:rPr lang="en-US" sz="1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216 16th Street, Suite 1100</a:t>
            </a:r>
          </a:p>
          <a:p>
            <a:pPr algn="ctr"/>
            <a:r>
              <a:rPr lang="en-US" sz="1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Denver, CO 80202 </a:t>
            </a: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79" y="2514600"/>
            <a:ext cx="4289042" cy="193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075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590800"/>
            <a:ext cx="8534400" cy="3863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lnSpcReduction="1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North Dakota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N.D.C.C. </a:t>
            </a:r>
            <a:r>
              <a:rPr lang="en-US" sz="3200" kern="0" dirty="0">
                <a:latin typeface="Arial" charset="0"/>
                <a:cs typeface="Arial" charset="0"/>
              </a:rPr>
              <a:t>§ </a:t>
            </a:r>
            <a:r>
              <a:rPr lang="en-US" sz="3200" kern="0" dirty="0" smtClean="0">
                <a:latin typeface="Arial" charset="0"/>
                <a:cs typeface="Arial" charset="0"/>
              </a:rPr>
              <a:t>47-16-39.1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150 days &amp; 18.0% interest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6 </a:t>
            </a:r>
            <a:r>
              <a:rPr lang="en-US" sz="3200" kern="0" dirty="0">
                <a:latin typeface="Arial" charset="0"/>
                <a:cs typeface="Arial" charset="0"/>
              </a:rPr>
              <a:t>mo. / </a:t>
            </a:r>
            <a:r>
              <a:rPr lang="en-US" sz="3200" kern="0" dirty="0" smtClean="0">
                <a:latin typeface="Arial" charset="0"/>
                <a:cs typeface="Arial" charset="0"/>
              </a:rPr>
              <a:t>$50 minimum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Title failure &amp; </a:t>
            </a:r>
            <a:r>
              <a:rPr lang="en-US" sz="3200" kern="0" dirty="0" err="1" smtClean="0">
                <a:latin typeface="Arial" charset="0"/>
                <a:cs typeface="Arial" charset="0"/>
              </a:rPr>
              <a:t>unlocatability</a:t>
            </a:r>
            <a:r>
              <a:rPr lang="en-US" sz="3200" kern="0" dirty="0" smtClean="0">
                <a:latin typeface="Arial" charset="0"/>
                <a:cs typeface="Arial" charset="0"/>
              </a:rPr>
              <a:t> excuse payment</a:t>
            </a:r>
          </a:p>
          <a:p>
            <a:pPr marL="125730" indent="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endParaRPr lang="en-US" sz="3200" kern="0" dirty="0" smtClean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072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590800"/>
            <a:ext cx="7662333" cy="3863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lnSpcReduction="1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Wyoming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cap="small" dirty="0" smtClean="0">
                <a:latin typeface="Arial" charset="0"/>
                <a:cs typeface="Arial" charset="0"/>
              </a:rPr>
              <a:t>Wyo. Stat. Ann</a:t>
            </a:r>
            <a:r>
              <a:rPr lang="en-US" sz="3200" kern="0" dirty="0" smtClean="0">
                <a:latin typeface="Arial" charset="0"/>
                <a:cs typeface="Arial" charset="0"/>
              </a:rPr>
              <a:t>. </a:t>
            </a:r>
            <a:r>
              <a:rPr lang="en-US" sz="3200" kern="0" dirty="0">
                <a:latin typeface="Arial" charset="0"/>
                <a:cs typeface="Arial" charset="0"/>
              </a:rPr>
              <a:t>§ </a:t>
            </a:r>
            <a:r>
              <a:rPr lang="en-US" sz="3200" kern="0" dirty="0" smtClean="0">
                <a:latin typeface="Arial" charset="0"/>
                <a:cs typeface="Arial" charset="0"/>
              </a:rPr>
              <a:t>30-5-301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6 months / 18.0% interest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12 mo. / $100 minimum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Inability to pay </a:t>
            </a:r>
            <a:r>
              <a:rPr lang="en-US" sz="3200" u="sng" kern="0" dirty="0" smtClean="0">
                <a:latin typeface="Arial" charset="0"/>
                <a:cs typeface="Arial" charset="0"/>
              </a:rPr>
              <a:t>may</a:t>
            </a:r>
            <a:r>
              <a:rPr lang="en-US" sz="3200" kern="0" dirty="0" smtClean="0">
                <a:latin typeface="Arial" charset="0"/>
                <a:cs typeface="Arial" charset="0"/>
              </a:rPr>
              <a:t> excuse payment</a:t>
            </a:r>
          </a:p>
          <a:p>
            <a:pPr marL="125730" indent="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endParaRPr lang="en-US" sz="3200" kern="0" dirty="0" smtClean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113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lnSpcReduction="1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Colorado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cap="small" dirty="0" smtClean="0">
                <a:latin typeface="Arial" charset="0"/>
                <a:cs typeface="Arial" charset="0"/>
              </a:rPr>
              <a:t>Colo. Rev. Stat</a:t>
            </a:r>
            <a:r>
              <a:rPr lang="en-US" sz="3200" kern="0" dirty="0" smtClean="0">
                <a:latin typeface="Arial" charset="0"/>
                <a:cs typeface="Arial" charset="0"/>
              </a:rPr>
              <a:t>. </a:t>
            </a:r>
            <a:r>
              <a:rPr lang="en-US" sz="3200" kern="0" dirty="0">
                <a:latin typeface="Arial" charset="0"/>
                <a:cs typeface="Arial" charset="0"/>
              </a:rPr>
              <a:t>§ </a:t>
            </a:r>
            <a:r>
              <a:rPr lang="en-US" sz="3200" kern="0" dirty="0" smtClean="0">
                <a:latin typeface="Arial" charset="0"/>
                <a:cs typeface="Arial" charset="0"/>
              </a:rPr>
              <a:t>34-60-118.5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6 months / 2 x KS discount rate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12 mo. / $100 minimum</a:t>
            </a:r>
          </a:p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3200" kern="0" dirty="0" smtClean="0">
                <a:latin typeface="Arial" charset="0"/>
                <a:cs typeface="Arial" charset="0"/>
              </a:rPr>
              <a:t>Title failure, litigation, unconfirmed interest excuse payment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654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92500" lnSpcReduction="2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You must pay if: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 smtClean="0">
                <a:latin typeface="Arial" charset="0"/>
                <a:cs typeface="Arial" charset="0"/>
              </a:rPr>
              <a:t>The payee </a:t>
            </a:r>
            <a:r>
              <a:rPr lang="en-US" sz="3200" i="1" kern="0" dirty="0" smtClean="0">
                <a:latin typeface="Arial" charset="0"/>
                <a:cs typeface="Arial" charset="0"/>
              </a:rPr>
              <a:t>owns</a:t>
            </a:r>
            <a:r>
              <a:rPr lang="en-US" sz="3200" kern="0" dirty="0" smtClean="0">
                <a:latin typeface="Arial" charset="0"/>
                <a:cs typeface="Arial" charset="0"/>
              </a:rPr>
              <a:t> an interest and can be found 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 smtClean="0">
                <a:latin typeface="Arial" charset="0"/>
                <a:cs typeface="Arial" charset="0"/>
              </a:rPr>
              <a:t>The payee has elected to participate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kern="0" dirty="0" smtClean="0">
                <a:latin typeface="Arial" charset="0"/>
                <a:cs typeface="Arial" charset="0"/>
              </a:rPr>
              <a:t>JOA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kern="0" dirty="0" smtClean="0">
                <a:latin typeface="Arial" charset="0"/>
                <a:cs typeface="Arial" charset="0"/>
              </a:rPr>
              <a:t>No JOA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>
                <a:latin typeface="Arial" charset="0"/>
                <a:cs typeface="Arial" charset="0"/>
              </a:rPr>
              <a:t>Production for required period of time &amp; not </a:t>
            </a:r>
            <a:r>
              <a:rPr lang="en-US" sz="3200" kern="0" dirty="0" smtClean="0">
                <a:latin typeface="Arial" charset="0"/>
                <a:cs typeface="Arial" charset="0"/>
              </a:rPr>
              <a:t>otherwise excused</a:t>
            </a:r>
            <a:endParaRPr lang="en-US" sz="3200" kern="0" dirty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308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You must pay if: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>
                <a:latin typeface="Arial" charset="0"/>
                <a:cs typeface="Arial" charset="0"/>
              </a:rPr>
              <a:t>The payee </a:t>
            </a:r>
            <a:r>
              <a:rPr lang="en-US" sz="3200" i="1" kern="0" dirty="0">
                <a:latin typeface="Arial" charset="0"/>
                <a:cs typeface="Arial" charset="0"/>
              </a:rPr>
              <a:t>owns</a:t>
            </a:r>
            <a:r>
              <a:rPr lang="en-US" sz="3200" kern="0" dirty="0">
                <a:latin typeface="Arial" charset="0"/>
                <a:cs typeface="Arial" charset="0"/>
              </a:rPr>
              <a:t> an interest and can be found 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2800" kern="0" dirty="0" smtClean="0">
                <a:latin typeface="Arial" charset="0"/>
                <a:cs typeface="Arial" charset="0"/>
              </a:rPr>
              <a:t>Good faith (reasonable) belief in title failure</a:t>
            </a:r>
          </a:p>
          <a:p>
            <a:pPr marL="806450" lvl="1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2800" kern="0" dirty="0" smtClean="0">
                <a:latin typeface="Arial" charset="0"/>
                <a:cs typeface="Arial" charset="0"/>
              </a:rPr>
              <a:t>Reasonable due diligence to find owner</a:t>
            </a:r>
          </a:p>
          <a:p>
            <a:pPr marL="692150" lvl="2" indent="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endParaRPr lang="en-US" sz="3200" kern="0" dirty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817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073" y="2634017"/>
            <a:ext cx="3667155" cy="4046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Participation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Who is paying</a:t>
            </a:r>
          </a:p>
          <a:p>
            <a:pPr marL="0" indent="0" algn="ctr">
              <a:buNone/>
            </a:pPr>
            <a:r>
              <a:rPr lang="en-US" sz="3200" dirty="0" smtClean="0"/>
              <a:t>and</a:t>
            </a:r>
          </a:p>
          <a:p>
            <a:pPr marL="0" indent="0" algn="ctr">
              <a:buNone/>
            </a:pPr>
            <a:r>
              <a:rPr lang="en-US" sz="3200" dirty="0" smtClean="0"/>
              <a:t>who is getting paid?</a:t>
            </a:r>
          </a:p>
          <a:p>
            <a:endParaRPr lang="en-US" dirty="0"/>
          </a:p>
        </p:txBody>
      </p:sp>
      <p:pic>
        <p:nvPicPr>
          <p:cNvPr id="3074" name="Picture 2" descr="https://s-media-cache-ak0.pinimg.com/736x/f6/f7/9c/f6f79c953a0698cc2e77a674758a17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55" y="2634017"/>
            <a:ext cx="4774602" cy="355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1066800" y="167258"/>
            <a:ext cx="7010400" cy="12527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ustria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z="4800" kern="0" dirty="0" smtClean="0">
                <a:solidFill>
                  <a:schemeClr val="bg1"/>
                </a:solidFill>
              </a:rPr>
              <a:t>Obligations to Pay</a:t>
            </a:r>
            <a:endParaRPr lang="en-US" sz="48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209800"/>
            <a:ext cx="7662333" cy="4244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217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6858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0350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-24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720850" marR="0" indent="-2463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0558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398713" marR="0" indent="-2511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743200" marR="0" indent="-2527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F942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087688" marR="0" indent="-24161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25730" indent="0" algn="ctr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4000" b="1" u="sng" kern="0" dirty="0" smtClean="0">
                <a:latin typeface="Arial" charset="0"/>
                <a:cs typeface="Arial" charset="0"/>
              </a:rPr>
              <a:t>You don’t have to pay if: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 smtClean="0">
                <a:latin typeface="Arial" charset="0"/>
                <a:cs typeface="Arial" charset="0"/>
              </a:rPr>
              <a:t>In Colorado, the payee fails to </a:t>
            </a:r>
            <a:r>
              <a:rPr lang="en-US" sz="3200" kern="0" dirty="0">
                <a:latin typeface="Arial" charset="0"/>
                <a:cs typeface="Arial" charset="0"/>
              </a:rPr>
              <a:t>confirm in writing </a:t>
            </a:r>
            <a:r>
              <a:rPr lang="en-US" sz="3200" kern="0" dirty="0" smtClean="0">
                <a:latin typeface="Arial" charset="0"/>
                <a:cs typeface="Arial" charset="0"/>
              </a:rPr>
              <a:t>his fractional interest </a:t>
            </a:r>
            <a:r>
              <a:rPr lang="en-US" sz="3200" kern="0" dirty="0">
                <a:latin typeface="Arial" charset="0"/>
                <a:cs typeface="Arial" charset="0"/>
              </a:rPr>
              <a:t>in the proceeds after a </a:t>
            </a:r>
            <a:r>
              <a:rPr lang="en-US" sz="3200" kern="0" dirty="0" smtClean="0">
                <a:latin typeface="Arial" charset="0"/>
                <a:cs typeface="Arial" charset="0"/>
              </a:rPr>
              <a:t>reasonable request </a:t>
            </a:r>
            <a:r>
              <a:rPr lang="en-US" sz="3200" kern="0" dirty="0">
                <a:latin typeface="Arial" charset="0"/>
                <a:cs typeface="Arial" charset="0"/>
              </a:rPr>
              <a:t>in writing by the </a:t>
            </a:r>
            <a:r>
              <a:rPr lang="en-US" sz="3200" kern="0" dirty="0" smtClean="0">
                <a:latin typeface="Arial" charset="0"/>
                <a:cs typeface="Arial" charset="0"/>
              </a:rPr>
              <a:t>payer</a:t>
            </a:r>
          </a:p>
          <a:p>
            <a:pPr marL="463550" indent="-46355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Blip>
                <a:blip r:embed="rId3"/>
              </a:buBlip>
            </a:pPr>
            <a:r>
              <a:rPr lang="en-US" sz="3200" kern="0" dirty="0" smtClean="0">
                <a:latin typeface="Arial" charset="0"/>
                <a:cs typeface="Arial" charset="0"/>
              </a:rPr>
              <a:t>This is NOT a division order</a:t>
            </a:r>
            <a:endParaRPr lang="en-US" sz="3200" kern="0" dirty="0">
              <a:latin typeface="Arial" charset="0"/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Obligations to Pay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8065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heme/theme1.xml><?xml version="1.0" encoding="utf-8"?>
<a:theme xmlns:a="http://schemas.openxmlformats.org/drawingml/2006/main" name="Genesis">
  <a:themeElements>
    <a:clrScheme name="Genesis">
      <a:dk1>
        <a:srgbClr val="000000"/>
      </a:dk1>
      <a:lt1>
        <a:srgbClr val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968</Words>
  <Application>Microsoft Office PowerPoint</Application>
  <PresentationFormat>On-screen Show (4:3)</PresentationFormat>
  <Paragraphs>163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Lustria</vt:lpstr>
      <vt:lpstr>Noto Symbol</vt:lpstr>
      <vt:lpstr>Wingdings</vt:lpstr>
      <vt:lpstr>Genesis</vt:lpstr>
      <vt:lpstr>Show me the Money Regulatory Issues Affecting Division of Interest</vt:lpstr>
      <vt:lpstr>Obligations to Pay</vt:lpstr>
      <vt:lpstr>Obligations to Pay</vt:lpstr>
      <vt:lpstr>Obligations to Pay</vt:lpstr>
      <vt:lpstr>Obligations to Pay</vt:lpstr>
      <vt:lpstr>Obligations to Pay</vt:lpstr>
      <vt:lpstr>Obligations to Pay</vt:lpstr>
      <vt:lpstr>PowerPoint Presentation</vt:lpstr>
      <vt:lpstr>Obligations to Pay</vt:lpstr>
      <vt:lpstr>Obligations to Pay</vt:lpstr>
      <vt:lpstr>Obligations to Pay</vt:lpstr>
      <vt:lpstr>Obligations to Pay</vt:lpstr>
      <vt:lpstr>Obligations to Pay</vt:lpstr>
      <vt:lpstr>Obligations to Pay</vt:lpstr>
      <vt:lpstr>Obligations to Pay</vt:lpstr>
      <vt:lpstr>Obligations to Pay</vt:lpstr>
      <vt:lpstr>Obligations to Pay</vt:lpstr>
      <vt:lpstr>Obligations to Pay</vt:lpstr>
      <vt:lpstr>Obligations to Pay</vt:lpstr>
      <vt:lpstr>Obligations to Pay</vt:lpstr>
      <vt:lpstr>Obligations to Pay</vt:lpstr>
      <vt:lpstr>Pooling - C.R.S. § 34-60-116</vt:lpstr>
      <vt:lpstr>Pooling</vt:lpstr>
      <vt:lpstr>Pooling</vt:lpstr>
      <vt:lpstr>Pooling Multi-well cost recovery</vt:lpstr>
      <vt:lpstr>Pooling Disputes</vt:lpstr>
      <vt:lpstr>Pooling to Fix Problems</vt:lpstr>
      <vt:lpstr>Pooling to Fix Problems</vt:lpstr>
      <vt:lpstr>  Thank you! </vt:lpstr>
    </vt:vector>
  </TitlesOfParts>
  <Company>Beatty &amp; Wozniak, P.C.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Fulcher</dc:creator>
  <cp:lastModifiedBy>Linda Osminer</cp:lastModifiedBy>
  <cp:revision>67</cp:revision>
  <cp:lastPrinted>2017-03-09T18:10:00Z</cp:lastPrinted>
  <dcterms:created xsi:type="dcterms:W3CDTF">2016-07-26T16:20:57Z</dcterms:created>
  <dcterms:modified xsi:type="dcterms:W3CDTF">2017-03-20T21:31:59Z</dcterms:modified>
</cp:coreProperties>
</file>